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256" r:id="rId2"/>
    <p:sldId id="257" r:id="rId3"/>
    <p:sldId id="258" r:id="rId4"/>
    <p:sldId id="259" r:id="rId5"/>
    <p:sldId id="260" r:id="rId6"/>
    <p:sldId id="261" r:id="rId7"/>
    <p:sldId id="272" r:id="rId8"/>
    <p:sldId id="262" r:id="rId9"/>
    <p:sldId id="266" r:id="rId10"/>
    <p:sldId id="263" r:id="rId11"/>
    <p:sldId id="264" r:id="rId12"/>
    <p:sldId id="265" r:id="rId13"/>
    <p:sldId id="268" r:id="rId14"/>
    <p:sldId id="267" r:id="rId15"/>
    <p:sldId id="271" r:id="rId16"/>
    <p:sldId id="273" r:id="rId17"/>
    <p:sldId id="270"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9" r:id="rId33"/>
    <p:sldId id="288" r:id="rId34"/>
    <p:sldId id="291" r:id="rId35"/>
    <p:sldId id="290" r:id="rId36"/>
    <p:sldId id="292"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113" d="100"/>
          <a:sy n="113" d="100"/>
        </p:scale>
        <p:origin x="43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733D25-6A2E-4EF7-AD49-44AAC8CC0314}" type="datetimeFigureOut">
              <a:rPr lang="en-US" smtClean="0"/>
              <a:t>7/2/2018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B8C044-EE4D-4087-B8B9-F5D36A69EF5B}" type="slidenum">
              <a:rPr lang="en-US" smtClean="0"/>
              <a:t>‹#›</a:t>
            </a:fld>
            <a:endParaRPr lang="en-US"/>
          </a:p>
        </p:txBody>
      </p:sp>
    </p:spTree>
    <p:extLst>
      <p:ext uri="{BB962C8B-B14F-4D97-AF65-F5344CB8AC3E}">
        <p14:creationId xmlns:p14="http://schemas.microsoft.com/office/powerpoint/2010/main" val="2265372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67610F1-AC62-47DC-A3D5-DDD9F486A29D}" type="datetime1">
              <a:rPr lang="en-US" smtClean="0"/>
              <a:t>7/2/2018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AA40D0-1B2A-428C-8ACC-87F0ED3943C4}" type="slidenum">
              <a:rPr lang="en-US" smtClean="0"/>
              <a:t>‹#›</a:t>
            </a:fld>
            <a:endParaRPr lang="en-US"/>
          </a:p>
        </p:txBody>
      </p:sp>
    </p:spTree>
    <p:extLst>
      <p:ext uri="{BB962C8B-B14F-4D97-AF65-F5344CB8AC3E}">
        <p14:creationId xmlns:p14="http://schemas.microsoft.com/office/powerpoint/2010/main" val="1650862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A7F4633E-0E51-43B2-A3F4-44786891DF6F}" type="datetime1">
              <a:rPr lang="en-US" smtClean="0"/>
              <a:t>7/2/2018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AA40D0-1B2A-428C-8ACC-87F0ED3943C4}" type="slidenum">
              <a:rPr lang="en-US" smtClean="0"/>
              <a:t>‹#›</a:t>
            </a:fld>
            <a:endParaRPr lang="en-US"/>
          </a:p>
        </p:txBody>
      </p:sp>
    </p:spTree>
    <p:extLst>
      <p:ext uri="{BB962C8B-B14F-4D97-AF65-F5344CB8AC3E}">
        <p14:creationId xmlns:p14="http://schemas.microsoft.com/office/powerpoint/2010/main" val="2665388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515ADCBF-CF6A-46F1-8E20-621AC0DA516A}" type="datetime1">
              <a:rPr lang="en-US" smtClean="0"/>
              <a:t>7/2/2018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AA40D0-1B2A-428C-8ACC-87F0ED3943C4}" type="slidenum">
              <a:rPr lang="en-US" smtClean="0"/>
              <a:t>‹#›</a:t>
            </a:fld>
            <a:endParaRPr lang="en-US"/>
          </a:p>
        </p:txBody>
      </p:sp>
    </p:spTree>
    <p:extLst>
      <p:ext uri="{BB962C8B-B14F-4D97-AF65-F5344CB8AC3E}">
        <p14:creationId xmlns:p14="http://schemas.microsoft.com/office/powerpoint/2010/main" val="8429401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38445ED1-F7E7-47F5-8108-BEDF754B1D15}" type="datetime1">
              <a:rPr lang="en-US" smtClean="0"/>
              <a:t>7/2/2018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AA40D0-1B2A-428C-8ACC-87F0ED3943C4}"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2195726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F7695E-FB0F-4F52-A21E-722F8FE200EB}" type="datetime1">
              <a:rPr lang="en-US" smtClean="0"/>
              <a:t>7/2/2018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AA40D0-1B2A-428C-8ACC-87F0ED3943C4}" type="slidenum">
              <a:rPr lang="en-US" smtClean="0"/>
              <a:t>‹#›</a:t>
            </a:fld>
            <a:endParaRPr lang="en-US"/>
          </a:p>
        </p:txBody>
      </p:sp>
    </p:spTree>
    <p:extLst>
      <p:ext uri="{BB962C8B-B14F-4D97-AF65-F5344CB8AC3E}">
        <p14:creationId xmlns:p14="http://schemas.microsoft.com/office/powerpoint/2010/main" val="2299423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3116559-87F3-4F6B-B804-96B862B10DBD}" type="datetime1">
              <a:rPr lang="en-US" smtClean="0"/>
              <a:t>7/2/2018</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AA40D0-1B2A-428C-8ACC-87F0ED3943C4}" type="slidenum">
              <a:rPr lang="en-US" smtClean="0"/>
              <a:t>‹#›</a:t>
            </a:fld>
            <a:endParaRPr lang="en-US"/>
          </a:p>
        </p:txBody>
      </p:sp>
    </p:spTree>
    <p:extLst>
      <p:ext uri="{BB962C8B-B14F-4D97-AF65-F5344CB8AC3E}">
        <p14:creationId xmlns:p14="http://schemas.microsoft.com/office/powerpoint/2010/main" val="37605763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507B2BB-85CF-4232-93F9-6F37FF166D33}" type="datetime1">
              <a:rPr lang="en-US" smtClean="0"/>
              <a:t>7/2/2018</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AA40D0-1B2A-428C-8ACC-87F0ED3943C4}" type="slidenum">
              <a:rPr lang="en-US" smtClean="0"/>
              <a:t>‹#›</a:t>
            </a:fld>
            <a:endParaRPr lang="en-US"/>
          </a:p>
        </p:txBody>
      </p:sp>
    </p:spTree>
    <p:extLst>
      <p:ext uri="{BB962C8B-B14F-4D97-AF65-F5344CB8AC3E}">
        <p14:creationId xmlns:p14="http://schemas.microsoft.com/office/powerpoint/2010/main" val="31434335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7A830E3-BC1B-497F-8DD6-DC4AE66C7C6B}" type="datetime1">
              <a:rPr lang="en-US" smtClean="0"/>
              <a:t>7/2/2018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AA40D0-1B2A-428C-8ACC-87F0ED3943C4}" type="slidenum">
              <a:rPr lang="en-US" smtClean="0"/>
              <a:t>‹#›</a:t>
            </a:fld>
            <a:endParaRPr lang="en-US"/>
          </a:p>
        </p:txBody>
      </p:sp>
    </p:spTree>
    <p:extLst>
      <p:ext uri="{BB962C8B-B14F-4D97-AF65-F5344CB8AC3E}">
        <p14:creationId xmlns:p14="http://schemas.microsoft.com/office/powerpoint/2010/main" val="9465875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29E8257-DC1E-4A63-9376-15913FD3024F}" type="datetime1">
              <a:rPr lang="en-US" smtClean="0"/>
              <a:t>7/2/2018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AA40D0-1B2A-428C-8ACC-87F0ED3943C4}" type="slidenum">
              <a:rPr lang="en-US" smtClean="0"/>
              <a:t>‹#›</a:t>
            </a:fld>
            <a:endParaRPr lang="en-US"/>
          </a:p>
        </p:txBody>
      </p:sp>
    </p:spTree>
    <p:extLst>
      <p:ext uri="{BB962C8B-B14F-4D97-AF65-F5344CB8AC3E}">
        <p14:creationId xmlns:p14="http://schemas.microsoft.com/office/powerpoint/2010/main" val="302559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C25EA27C-3BBD-46C8-B1B5-035FFCA5CDCC}" type="datetime1">
              <a:rPr lang="en-US" smtClean="0"/>
              <a:t>7/2/2018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AA40D0-1B2A-428C-8ACC-87F0ED3943C4}" type="slidenum">
              <a:rPr lang="en-US" smtClean="0"/>
              <a:t>‹#›</a:t>
            </a:fld>
            <a:endParaRPr lang="en-US"/>
          </a:p>
        </p:txBody>
      </p:sp>
    </p:spTree>
    <p:extLst>
      <p:ext uri="{BB962C8B-B14F-4D97-AF65-F5344CB8AC3E}">
        <p14:creationId xmlns:p14="http://schemas.microsoft.com/office/powerpoint/2010/main" val="3328370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D5B621E-DC35-4D8A-948A-5036E007C893}" type="datetime1">
              <a:rPr lang="en-US" smtClean="0"/>
              <a:t>7/2/2018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AA40D0-1B2A-428C-8ACC-87F0ED3943C4}" type="slidenum">
              <a:rPr lang="en-US" smtClean="0"/>
              <a:t>‹#›</a:t>
            </a:fld>
            <a:endParaRPr lang="en-US"/>
          </a:p>
        </p:txBody>
      </p:sp>
    </p:spTree>
    <p:extLst>
      <p:ext uri="{BB962C8B-B14F-4D97-AF65-F5344CB8AC3E}">
        <p14:creationId xmlns:p14="http://schemas.microsoft.com/office/powerpoint/2010/main" val="4254746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D97EC04-848D-4C83-99B3-154A37093B6B}" type="datetime1">
              <a:rPr lang="en-US" smtClean="0"/>
              <a:t>7/2/2018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AA40D0-1B2A-428C-8ACC-87F0ED3943C4}" type="slidenum">
              <a:rPr lang="en-US" smtClean="0"/>
              <a:t>‹#›</a:t>
            </a:fld>
            <a:endParaRPr lang="en-US"/>
          </a:p>
        </p:txBody>
      </p:sp>
    </p:spTree>
    <p:extLst>
      <p:ext uri="{BB962C8B-B14F-4D97-AF65-F5344CB8AC3E}">
        <p14:creationId xmlns:p14="http://schemas.microsoft.com/office/powerpoint/2010/main" val="701040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2076152-2F10-43CB-93C2-718B656B1355}" type="datetime1">
              <a:rPr lang="en-US" smtClean="0"/>
              <a:t>7/2/2018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AA40D0-1B2A-428C-8ACC-87F0ED3943C4}" type="slidenum">
              <a:rPr lang="en-US" smtClean="0"/>
              <a:t>‹#›</a:t>
            </a:fld>
            <a:endParaRPr lang="en-US"/>
          </a:p>
        </p:txBody>
      </p:sp>
    </p:spTree>
    <p:extLst>
      <p:ext uri="{BB962C8B-B14F-4D97-AF65-F5344CB8AC3E}">
        <p14:creationId xmlns:p14="http://schemas.microsoft.com/office/powerpoint/2010/main" val="2003697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24949983-4951-4394-9CA0-D9739D515162}" type="datetime1">
              <a:rPr lang="en-US" smtClean="0"/>
              <a:t>7/2/2018</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3AA40D0-1B2A-428C-8ACC-87F0ED3943C4}" type="slidenum">
              <a:rPr lang="en-US" smtClean="0"/>
              <a:t>‹#›</a:t>
            </a:fld>
            <a:endParaRPr lang="en-US"/>
          </a:p>
        </p:txBody>
      </p:sp>
    </p:spTree>
    <p:extLst>
      <p:ext uri="{BB962C8B-B14F-4D97-AF65-F5344CB8AC3E}">
        <p14:creationId xmlns:p14="http://schemas.microsoft.com/office/powerpoint/2010/main" val="1062801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9F11C6C-2291-4C73-B55D-EE0B1F3DF88E}" type="datetime1">
              <a:rPr lang="en-US" smtClean="0"/>
              <a:t>7/2/2018</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3AA40D0-1B2A-428C-8ACC-87F0ED3943C4}" type="slidenum">
              <a:rPr lang="en-US" smtClean="0"/>
              <a:t>‹#›</a:t>
            </a:fld>
            <a:endParaRPr lang="en-US"/>
          </a:p>
        </p:txBody>
      </p:sp>
    </p:spTree>
    <p:extLst>
      <p:ext uri="{BB962C8B-B14F-4D97-AF65-F5344CB8AC3E}">
        <p14:creationId xmlns:p14="http://schemas.microsoft.com/office/powerpoint/2010/main" val="648911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9BF960A1-C9AC-4EDB-A588-335B3765F6FA}" type="datetime1">
              <a:rPr lang="en-US" smtClean="0"/>
              <a:t>7/2/2018</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3AA40D0-1B2A-428C-8ACC-87F0ED3943C4}" type="slidenum">
              <a:rPr lang="en-US" smtClean="0"/>
              <a:t>‹#›</a:t>
            </a:fld>
            <a:endParaRPr lang="en-US"/>
          </a:p>
        </p:txBody>
      </p:sp>
    </p:spTree>
    <p:extLst>
      <p:ext uri="{BB962C8B-B14F-4D97-AF65-F5344CB8AC3E}">
        <p14:creationId xmlns:p14="http://schemas.microsoft.com/office/powerpoint/2010/main" val="2889468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FCAAC959-3398-4E5D-AAA8-C6091C2C4269}" type="datetime1">
              <a:rPr lang="en-US" smtClean="0"/>
              <a:t>7/2/2018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AA40D0-1B2A-428C-8ACC-87F0ED3943C4}" type="slidenum">
              <a:rPr lang="en-US" smtClean="0"/>
              <a:t>‹#›</a:t>
            </a:fld>
            <a:endParaRPr lang="en-US"/>
          </a:p>
        </p:txBody>
      </p:sp>
    </p:spTree>
    <p:extLst>
      <p:ext uri="{BB962C8B-B14F-4D97-AF65-F5344CB8AC3E}">
        <p14:creationId xmlns:p14="http://schemas.microsoft.com/office/powerpoint/2010/main" val="1348356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1F370B68-0431-4D3E-B8AB-FF5E0198FCA8}" type="datetime1">
              <a:rPr lang="en-US" smtClean="0"/>
              <a:t>7/2/2018</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3AA40D0-1B2A-428C-8ACC-87F0ED3943C4}" type="slidenum">
              <a:rPr lang="en-US" smtClean="0"/>
              <a:t>‹#›</a:t>
            </a:fld>
            <a:endParaRPr lang="en-US"/>
          </a:p>
        </p:txBody>
      </p:sp>
    </p:spTree>
    <p:extLst>
      <p:ext uri="{BB962C8B-B14F-4D97-AF65-F5344CB8AC3E}">
        <p14:creationId xmlns:p14="http://schemas.microsoft.com/office/powerpoint/2010/main" val="357284400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Time Series Analysis and Predictions</a:t>
            </a:r>
            <a:endParaRPr lang="en-US" dirty="0"/>
          </a:p>
        </p:txBody>
      </p:sp>
      <p:sp>
        <p:nvSpPr>
          <p:cNvPr id="3" name="Subtitle 2"/>
          <p:cNvSpPr>
            <a:spLocks noGrp="1"/>
          </p:cNvSpPr>
          <p:nvPr>
            <p:ph type="subTitle" idx="1"/>
          </p:nvPr>
        </p:nvSpPr>
        <p:spPr/>
        <p:txBody>
          <a:bodyPr>
            <a:normAutofit/>
          </a:bodyPr>
          <a:lstStyle/>
          <a:p>
            <a:r>
              <a:rPr lang="en-US" dirty="0" smtClean="0"/>
              <a:t>Juan Corchado García, </a:t>
            </a:r>
            <a:r>
              <a:rPr lang="en-US" dirty="0" err="1" smtClean="0"/>
              <a:t>Phd</a:t>
            </a:r>
            <a:endParaRPr lang="en-US" dirty="0" smtClean="0"/>
          </a:p>
        </p:txBody>
      </p:sp>
      <p:sp>
        <p:nvSpPr>
          <p:cNvPr id="4" name="Slide Number Placeholder 3"/>
          <p:cNvSpPr>
            <a:spLocks noGrp="1"/>
          </p:cNvSpPr>
          <p:nvPr>
            <p:ph type="sldNum" sz="quarter" idx="12"/>
          </p:nvPr>
        </p:nvSpPr>
        <p:spPr/>
        <p:txBody>
          <a:bodyPr/>
          <a:lstStyle/>
          <a:p>
            <a:fld id="{D3AA40D0-1B2A-428C-8ACC-87F0ED3943C4}" type="slidenum">
              <a:rPr lang="en-US" smtClean="0"/>
              <a:t>1</a:t>
            </a:fld>
            <a:endParaRPr lang="en-US"/>
          </a:p>
        </p:txBody>
      </p:sp>
    </p:spTree>
    <p:extLst>
      <p:ext uri="{BB962C8B-B14F-4D97-AF65-F5344CB8AC3E}">
        <p14:creationId xmlns:p14="http://schemas.microsoft.com/office/powerpoint/2010/main" val="3633817880"/>
      </p:ext>
    </p:extLst>
  </p:cSld>
  <p:clrMapOvr>
    <a:masterClrMapping/>
  </p:clrMapOvr>
  <mc:AlternateContent xmlns:mc="http://schemas.openxmlformats.org/markup-compatibility/2006" xmlns:p14="http://schemas.microsoft.com/office/powerpoint/2010/main">
    <mc:Choice Requires="p14">
      <p:transition spd="slow" p14:dur="2000" advTm="46681"/>
    </mc:Choice>
    <mc:Fallback xmlns="">
      <p:transition spd="slow" advTm="46681"/>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Exploration</a:t>
            </a:r>
            <a:endParaRPr lang="en-US" dirty="0"/>
          </a:p>
        </p:txBody>
      </p:sp>
      <p:sp>
        <p:nvSpPr>
          <p:cNvPr id="4" name="Slide Number Placeholder 3"/>
          <p:cNvSpPr>
            <a:spLocks noGrp="1"/>
          </p:cNvSpPr>
          <p:nvPr>
            <p:ph type="sldNum" sz="quarter" idx="12"/>
          </p:nvPr>
        </p:nvSpPr>
        <p:spPr/>
        <p:txBody>
          <a:bodyPr/>
          <a:lstStyle/>
          <a:p>
            <a:fld id="{D3AA40D0-1B2A-428C-8ACC-87F0ED3943C4}" type="slidenum">
              <a:rPr lang="en-US" smtClean="0"/>
              <a:t>10</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072" y="1259602"/>
            <a:ext cx="5852172" cy="438912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9829" y="1293158"/>
            <a:ext cx="5852172" cy="4389129"/>
          </a:xfrm>
          <a:prstGeom prst="rect">
            <a:avLst/>
          </a:prstGeom>
        </p:spPr>
      </p:pic>
      <p:sp>
        <p:nvSpPr>
          <p:cNvPr id="7" name="TextBox 6"/>
          <p:cNvSpPr txBox="1"/>
          <p:nvPr/>
        </p:nvSpPr>
        <p:spPr>
          <a:xfrm>
            <a:off x="2294389" y="1392572"/>
            <a:ext cx="1300294" cy="369332"/>
          </a:xfrm>
          <a:prstGeom prst="rect">
            <a:avLst/>
          </a:prstGeom>
          <a:noFill/>
        </p:spPr>
        <p:txBody>
          <a:bodyPr wrap="square" rtlCol="0">
            <a:spAutoFit/>
          </a:bodyPr>
          <a:lstStyle/>
          <a:p>
            <a:r>
              <a:rPr lang="en-US" b="1" dirty="0" smtClean="0">
                <a:solidFill>
                  <a:schemeClr val="bg1"/>
                </a:solidFill>
              </a:rPr>
              <a:t>Full </a:t>
            </a:r>
            <a:r>
              <a:rPr lang="en-US" b="1" dirty="0" err="1" smtClean="0">
                <a:solidFill>
                  <a:schemeClr val="bg1"/>
                </a:solidFill>
              </a:rPr>
              <a:t>Data</a:t>
            </a:r>
            <a:r>
              <a:rPr lang="en-US" b="1" dirty="0" err="1" smtClean="0"/>
              <a:t>l</a:t>
            </a:r>
            <a:endParaRPr lang="en-US" b="1" dirty="0"/>
          </a:p>
        </p:txBody>
      </p:sp>
      <p:sp>
        <p:nvSpPr>
          <p:cNvPr id="8" name="TextBox 7"/>
          <p:cNvSpPr txBox="1"/>
          <p:nvPr/>
        </p:nvSpPr>
        <p:spPr>
          <a:xfrm>
            <a:off x="7970938" y="1392572"/>
            <a:ext cx="2704051" cy="369332"/>
          </a:xfrm>
          <a:prstGeom prst="rect">
            <a:avLst/>
          </a:prstGeom>
          <a:noFill/>
        </p:spPr>
        <p:txBody>
          <a:bodyPr wrap="square" rtlCol="0">
            <a:spAutoFit/>
          </a:bodyPr>
          <a:lstStyle/>
          <a:p>
            <a:r>
              <a:rPr lang="en-US" b="1" dirty="0" smtClean="0">
                <a:solidFill>
                  <a:schemeClr val="bg1"/>
                </a:solidFill>
              </a:rPr>
              <a:t>Data from Jul to Aug</a:t>
            </a:r>
            <a:endParaRPr lang="en-US" b="1" dirty="0"/>
          </a:p>
        </p:txBody>
      </p:sp>
      <p:sp>
        <p:nvSpPr>
          <p:cNvPr id="9" name="TextBox 8"/>
          <p:cNvSpPr txBox="1"/>
          <p:nvPr/>
        </p:nvSpPr>
        <p:spPr>
          <a:xfrm>
            <a:off x="714888" y="5998128"/>
            <a:ext cx="10909882" cy="369332"/>
          </a:xfrm>
          <a:prstGeom prst="rect">
            <a:avLst/>
          </a:prstGeom>
          <a:noFill/>
        </p:spPr>
        <p:txBody>
          <a:bodyPr wrap="square" rtlCol="0">
            <a:spAutoFit/>
          </a:bodyPr>
          <a:lstStyle/>
          <a:p>
            <a:r>
              <a:rPr lang="en-US" dirty="0" smtClean="0"/>
              <a:t>The time series appears to be stationary. There appears to be weekly and daily seasonality</a:t>
            </a:r>
            <a:endParaRPr lang="en-US" dirty="0"/>
          </a:p>
        </p:txBody>
      </p:sp>
    </p:spTree>
    <p:extLst>
      <p:ext uri="{BB962C8B-B14F-4D97-AF65-F5344CB8AC3E}">
        <p14:creationId xmlns:p14="http://schemas.microsoft.com/office/powerpoint/2010/main" val="2004763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Augmented Dicky Fuller Test</a:t>
            </a:r>
            <a:endParaRPr lang="en-US" dirty="0"/>
          </a:p>
        </p:txBody>
      </p:sp>
      <p:sp>
        <p:nvSpPr>
          <p:cNvPr id="4" name="Slide Number Placeholder 3"/>
          <p:cNvSpPr>
            <a:spLocks noGrp="1"/>
          </p:cNvSpPr>
          <p:nvPr>
            <p:ph type="sldNum" sz="quarter" idx="12"/>
          </p:nvPr>
        </p:nvSpPr>
        <p:spPr/>
        <p:txBody>
          <a:bodyPr/>
          <a:lstStyle/>
          <a:p>
            <a:fld id="{D3AA40D0-1B2A-428C-8ACC-87F0ED3943C4}" type="slidenum">
              <a:rPr lang="en-US" smtClean="0"/>
              <a:t>11</a:t>
            </a:fld>
            <a:endParaRPr lang="en-US"/>
          </a:p>
        </p:txBody>
      </p:sp>
      <p:pic>
        <p:nvPicPr>
          <p:cNvPr id="5" name="Picture 4"/>
          <p:cNvPicPr>
            <a:picLocks noChangeAspect="1"/>
          </p:cNvPicPr>
          <p:nvPr/>
        </p:nvPicPr>
        <p:blipFill>
          <a:blip r:embed="rId2"/>
          <a:stretch>
            <a:fillRect/>
          </a:stretch>
        </p:blipFill>
        <p:spPr>
          <a:xfrm>
            <a:off x="217795" y="1721043"/>
            <a:ext cx="5600288" cy="1320790"/>
          </a:xfrm>
          <a:prstGeom prst="rect">
            <a:avLst/>
          </a:prstGeom>
        </p:spPr>
      </p:pic>
      <p:pic>
        <p:nvPicPr>
          <p:cNvPr id="6" name="Picture 5"/>
          <p:cNvPicPr>
            <a:picLocks noChangeAspect="1"/>
          </p:cNvPicPr>
          <p:nvPr/>
        </p:nvPicPr>
        <p:blipFill>
          <a:blip r:embed="rId3"/>
          <a:stretch>
            <a:fillRect/>
          </a:stretch>
        </p:blipFill>
        <p:spPr>
          <a:xfrm>
            <a:off x="6874778" y="1812896"/>
            <a:ext cx="4096842" cy="1677447"/>
          </a:xfrm>
          <a:prstGeom prst="rect">
            <a:avLst/>
          </a:prstGeom>
        </p:spPr>
      </p:pic>
      <p:pic>
        <p:nvPicPr>
          <p:cNvPr id="7" name="Picture 6"/>
          <p:cNvPicPr>
            <a:picLocks noChangeAspect="1"/>
          </p:cNvPicPr>
          <p:nvPr/>
        </p:nvPicPr>
        <p:blipFill>
          <a:blip r:embed="rId4"/>
          <a:stretch>
            <a:fillRect/>
          </a:stretch>
        </p:blipFill>
        <p:spPr>
          <a:xfrm>
            <a:off x="6859507" y="3958711"/>
            <a:ext cx="4127383" cy="1783619"/>
          </a:xfrm>
          <a:prstGeom prst="rect">
            <a:avLst/>
          </a:prstGeom>
        </p:spPr>
      </p:pic>
      <p:sp>
        <p:nvSpPr>
          <p:cNvPr id="8" name="TextBox 7"/>
          <p:cNvSpPr txBox="1"/>
          <p:nvPr/>
        </p:nvSpPr>
        <p:spPr>
          <a:xfrm>
            <a:off x="1224793" y="1283516"/>
            <a:ext cx="3586293" cy="369332"/>
          </a:xfrm>
          <a:prstGeom prst="rect">
            <a:avLst/>
          </a:prstGeom>
          <a:noFill/>
        </p:spPr>
        <p:txBody>
          <a:bodyPr wrap="square" rtlCol="0">
            <a:spAutoFit/>
          </a:bodyPr>
          <a:lstStyle/>
          <a:p>
            <a:r>
              <a:rPr lang="en-US" dirty="0" smtClean="0"/>
              <a:t>Augmented Dicky Fuller Code</a:t>
            </a:r>
            <a:endParaRPr lang="en-US" dirty="0"/>
          </a:p>
        </p:txBody>
      </p:sp>
      <p:sp>
        <p:nvSpPr>
          <p:cNvPr id="9" name="TextBox 8"/>
          <p:cNvSpPr txBox="1"/>
          <p:nvPr/>
        </p:nvSpPr>
        <p:spPr>
          <a:xfrm>
            <a:off x="7665565" y="1413351"/>
            <a:ext cx="2385269" cy="369332"/>
          </a:xfrm>
          <a:prstGeom prst="rect">
            <a:avLst/>
          </a:prstGeom>
          <a:noFill/>
        </p:spPr>
        <p:txBody>
          <a:bodyPr wrap="square" rtlCol="0">
            <a:spAutoFit/>
          </a:bodyPr>
          <a:lstStyle/>
          <a:p>
            <a:r>
              <a:rPr lang="en-US" dirty="0" smtClean="0"/>
              <a:t>Results for full data</a:t>
            </a:r>
            <a:endParaRPr lang="en-US" dirty="0"/>
          </a:p>
        </p:txBody>
      </p:sp>
      <p:sp>
        <p:nvSpPr>
          <p:cNvPr id="10" name="TextBox 9"/>
          <p:cNvSpPr txBox="1"/>
          <p:nvPr/>
        </p:nvSpPr>
        <p:spPr>
          <a:xfrm>
            <a:off x="7600945" y="3589379"/>
            <a:ext cx="2644505" cy="369332"/>
          </a:xfrm>
          <a:prstGeom prst="rect">
            <a:avLst/>
          </a:prstGeom>
          <a:noFill/>
        </p:spPr>
        <p:txBody>
          <a:bodyPr wrap="square" rtlCol="0">
            <a:spAutoFit/>
          </a:bodyPr>
          <a:lstStyle/>
          <a:p>
            <a:r>
              <a:rPr lang="en-US" dirty="0" smtClean="0"/>
              <a:t>Results for first month</a:t>
            </a:r>
            <a:endParaRPr lang="en-US" dirty="0"/>
          </a:p>
        </p:txBody>
      </p:sp>
      <p:sp>
        <p:nvSpPr>
          <p:cNvPr id="11" name="TextBox 10"/>
          <p:cNvSpPr txBox="1"/>
          <p:nvPr/>
        </p:nvSpPr>
        <p:spPr>
          <a:xfrm>
            <a:off x="465589" y="3443681"/>
            <a:ext cx="5515761" cy="286232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The Augmented Dicky Fuller Test tests if a time series has a unit root.</a:t>
            </a:r>
          </a:p>
          <a:p>
            <a:pPr marL="285750" indent="-285750">
              <a:buFont typeface="Arial" panose="020B0604020202020204" pitchFamily="34" charset="0"/>
              <a:buChar char="•"/>
            </a:pPr>
            <a:r>
              <a:rPr lang="en-US" dirty="0" smtClean="0"/>
              <a:t>The null hypothesis of the test is that the time series is non stationary.</a:t>
            </a:r>
          </a:p>
          <a:p>
            <a:pPr marL="285750" indent="-285750">
              <a:buFont typeface="Arial" panose="020B0604020202020204" pitchFamily="34" charset="0"/>
              <a:buChar char="•"/>
            </a:pPr>
            <a:r>
              <a:rPr lang="en-US" dirty="0" smtClean="0"/>
              <a:t>The data shows that the time series under study is stationary (null hypothesis rejected) with 99% confidence.</a:t>
            </a:r>
          </a:p>
          <a:p>
            <a:pPr marL="285750" indent="-285750">
              <a:buFont typeface="Arial" panose="020B0604020202020204" pitchFamily="34" charset="0"/>
              <a:buChar char="•"/>
            </a:pPr>
            <a:r>
              <a:rPr lang="en-US" dirty="0" smtClean="0"/>
              <a:t>A stationary time series is a series whose variance and mean don’t change as a function of time.</a:t>
            </a:r>
            <a:endParaRPr lang="en-US" dirty="0"/>
          </a:p>
        </p:txBody>
      </p:sp>
    </p:spTree>
    <p:extLst>
      <p:ext uri="{BB962C8B-B14F-4D97-AF65-F5344CB8AC3E}">
        <p14:creationId xmlns:p14="http://schemas.microsoft.com/office/powerpoint/2010/main" val="33515998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Autocorrelation plot</a:t>
            </a:r>
            <a:endParaRPr lang="en-US" dirty="0"/>
          </a:p>
        </p:txBody>
      </p:sp>
      <p:sp>
        <p:nvSpPr>
          <p:cNvPr id="4" name="Slide Number Placeholder 3"/>
          <p:cNvSpPr>
            <a:spLocks noGrp="1"/>
          </p:cNvSpPr>
          <p:nvPr>
            <p:ph type="sldNum" sz="quarter" idx="12"/>
          </p:nvPr>
        </p:nvSpPr>
        <p:spPr/>
        <p:txBody>
          <a:bodyPr/>
          <a:lstStyle/>
          <a:p>
            <a:fld id="{D3AA40D0-1B2A-428C-8ACC-87F0ED3943C4}" type="slidenum">
              <a:rPr lang="en-US" smtClean="0"/>
              <a:t>12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3657" y="1344328"/>
            <a:ext cx="8407177" cy="4904187"/>
          </a:xfrm>
          <a:prstGeom prst="rect">
            <a:avLst/>
          </a:prstGeom>
        </p:spPr>
      </p:pic>
      <p:sp>
        <p:nvSpPr>
          <p:cNvPr id="6" name="TextBox 5"/>
          <p:cNvSpPr txBox="1"/>
          <p:nvPr/>
        </p:nvSpPr>
        <p:spPr>
          <a:xfrm>
            <a:off x="1530990" y="6363050"/>
            <a:ext cx="8556771" cy="369332"/>
          </a:xfrm>
          <a:prstGeom prst="rect">
            <a:avLst/>
          </a:prstGeom>
          <a:noFill/>
        </p:spPr>
        <p:txBody>
          <a:bodyPr wrap="square" rtlCol="0">
            <a:spAutoFit/>
          </a:bodyPr>
          <a:lstStyle/>
          <a:p>
            <a:r>
              <a:rPr lang="en-US" dirty="0" smtClean="0"/>
              <a:t>Clear seasonality can be observed in the Autocorrelation plot (s=12 or 24)</a:t>
            </a:r>
            <a:endParaRPr lang="en-US" dirty="0"/>
          </a:p>
        </p:txBody>
      </p:sp>
    </p:spTree>
    <p:extLst>
      <p:ext uri="{BB962C8B-B14F-4D97-AF65-F5344CB8AC3E}">
        <p14:creationId xmlns:p14="http://schemas.microsoft.com/office/powerpoint/2010/main" val="3235728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Model Building</a:t>
            </a:r>
            <a:endParaRPr lang="en-US" dirty="0"/>
          </a:p>
        </p:txBody>
      </p:sp>
      <p:sp>
        <p:nvSpPr>
          <p:cNvPr id="4" name="Slide Number Placeholder 3"/>
          <p:cNvSpPr>
            <a:spLocks noGrp="1"/>
          </p:cNvSpPr>
          <p:nvPr>
            <p:ph type="sldNum" sz="quarter" idx="12"/>
          </p:nvPr>
        </p:nvSpPr>
        <p:spPr/>
        <p:txBody>
          <a:bodyPr/>
          <a:lstStyle/>
          <a:p>
            <a:fld id="{D3AA40D0-1B2A-428C-8ACC-87F0ED3943C4}" type="slidenum">
              <a:rPr lang="en-US" smtClean="0"/>
              <a:t>13</a:t>
            </a:fld>
            <a:endParaRPr lang="en-US"/>
          </a:p>
        </p:txBody>
      </p:sp>
    </p:spTree>
    <p:extLst>
      <p:ext uri="{BB962C8B-B14F-4D97-AF65-F5344CB8AC3E}">
        <p14:creationId xmlns:p14="http://schemas.microsoft.com/office/powerpoint/2010/main" val="1329418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Holt-Winters Method</a:t>
            </a:r>
            <a:endParaRPr lang="en-US" dirty="0"/>
          </a:p>
        </p:txBody>
      </p:sp>
      <p:sp>
        <p:nvSpPr>
          <p:cNvPr id="4" name="Slide Number Placeholder 3"/>
          <p:cNvSpPr>
            <a:spLocks noGrp="1"/>
          </p:cNvSpPr>
          <p:nvPr>
            <p:ph type="sldNum" sz="quarter" idx="12"/>
          </p:nvPr>
        </p:nvSpPr>
        <p:spPr/>
        <p:txBody>
          <a:bodyPr/>
          <a:lstStyle/>
          <a:p>
            <a:fld id="{D3AA40D0-1B2A-428C-8ACC-87F0ED3943C4}" type="slidenum">
              <a:rPr lang="en-US" smtClean="0"/>
              <a:t>14</a:t>
            </a:fld>
            <a:endParaRPr lang="en-US"/>
          </a:p>
        </p:txBody>
      </p:sp>
      <p:pic>
        <p:nvPicPr>
          <p:cNvPr id="5" name="Picture 4"/>
          <p:cNvPicPr>
            <a:picLocks noChangeAspect="1"/>
          </p:cNvPicPr>
          <p:nvPr/>
        </p:nvPicPr>
        <p:blipFill>
          <a:blip r:embed="rId2"/>
          <a:stretch>
            <a:fillRect/>
          </a:stretch>
        </p:blipFill>
        <p:spPr>
          <a:xfrm>
            <a:off x="127068" y="1655526"/>
            <a:ext cx="6818701" cy="3872819"/>
          </a:xfrm>
          <a:prstGeom prst="rect">
            <a:avLst/>
          </a:prstGeom>
        </p:spPr>
      </p:pic>
      <p:sp>
        <p:nvSpPr>
          <p:cNvPr id="7" name="Rectangle 6"/>
          <p:cNvSpPr/>
          <p:nvPr/>
        </p:nvSpPr>
        <p:spPr>
          <a:xfrm>
            <a:off x="0" y="6578878"/>
            <a:ext cx="6096000" cy="230832"/>
          </a:xfrm>
          <a:prstGeom prst="rect">
            <a:avLst/>
          </a:prstGeom>
        </p:spPr>
        <p:txBody>
          <a:bodyPr>
            <a:spAutoFit/>
          </a:bodyPr>
          <a:lstStyle/>
          <a:p>
            <a:r>
              <a:rPr lang="en-US" sz="900" dirty="0"/>
              <a:t>https://www.rdocumentation.org/packages/stats/versions/3.5.0/topics/HoltWinters</a:t>
            </a:r>
          </a:p>
        </p:txBody>
      </p:sp>
      <p:sp>
        <p:nvSpPr>
          <p:cNvPr id="8" name="TextBox 7"/>
          <p:cNvSpPr txBox="1"/>
          <p:nvPr/>
        </p:nvSpPr>
        <p:spPr>
          <a:xfrm>
            <a:off x="7428451" y="2126610"/>
            <a:ext cx="4131578" cy="286232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Method originally developed by Holt for non-season stationary time series (1957).</a:t>
            </a:r>
          </a:p>
          <a:p>
            <a:pPr marL="285750" indent="-285750">
              <a:buFont typeface="Arial" panose="020B0604020202020204" pitchFamily="34" charset="0"/>
              <a:buChar char="•"/>
            </a:pPr>
            <a:r>
              <a:rPr lang="en-US" dirty="0" smtClean="0"/>
              <a:t>Winters later modified the procedure to include seasonal trends (1960).</a:t>
            </a:r>
          </a:p>
          <a:p>
            <a:pPr marL="285750" indent="-285750">
              <a:buFont typeface="Arial" panose="020B0604020202020204" pitchFamily="34" charset="0"/>
              <a:buChar char="•"/>
            </a:pPr>
            <a:r>
              <a:rPr lang="en-US" dirty="0" smtClean="0"/>
              <a:t>The Holt-Winters method in an algorithm that depends on triple exponential smoothing to model and predict data.</a:t>
            </a:r>
            <a:endParaRPr lang="en-US" dirty="0"/>
          </a:p>
        </p:txBody>
      </p:sp>
      <p:sp>
        <p:nvSpPr>
          <p:cNvPr id="9" name="Rectangle 8"/>
          <p:cNvSpPr/>
          <p:nvPr/>
        </p:nvSpPr>
        <p:spPr>
          <a:xfrm>
            <a:off x="4255592" y="3244334"/>
            <a:ext cx="2517036" cy="276999"/>
          </a:xfrm>
          <a:prstGeom prst="rect">
            <a:avLst/>
          </a:prstGeom>
        </p:spPr>
        <p:txBody>
          <a:bodyPr wrap="none">
            <a:spAutoFit/>
          </a:bodyPr>
          <a:lstStyle/>
          <a:p>
            <a:r>
              <a:rPr lang="en-US" sz="1200" dirty="0"/>
              <a:t>https://www.otexts.org/fpp/7/5</a:t>
            </a:r>
          </a:p>
        </p:txBody>
      </p:sp>
      <p:sp>
        <p:nvSpPr>
          <p:cNvPr id="10" name="Rectangle 9"/>
          <p:cNvSpPr/>
          <p:nvPr/>
        </p:nvSpPr>
        <p:spPr>
          <a:xfrm>
            <a:off x="0" y="6427955"/>
            <a:ext cx="1927131" cy="230832"/>
          </a:xfrm>
          <a:prstGeom prst="rect">
            <a:avLst/>
          </a:prstGeom>
        </p:spPr>
        <p:txBody>
          <a:bodyPr wrap="none">
            <a:spAutoFit/>
          </a:bodyPr>
          <a:lstStyle/>
          <a:p>
            <a:r>
              <a:rPr lang="en-US" sz="900" dirty="0"/>
              <a:t>https://www.otexts.org/fpp/7/5</a:t>
            </a:r>
          </a:p>
        </p:txBody>
      </p:sp>
    </p:spTree>
    <p:extLst>
      <p:ext uri="{BB962C8B-B14F-4D97-AF65-F5344CB8AC3E}">
        <p14:creationId xmlns:p14="http://schemas.microsoft.com/office/powerpoint/2010/main" val="6739138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Holt-Winters Method</a:t>
            </a:r>
          </a:p>
        </p:txBody>
      </p:sp>
      <p:sp>
        <p:nvSpPr>
          <p:cNvPr id="4" name="Slide Number Placeholder 3"/>
          <p:cNvSpPr>
            <a:spLocks noGrp="1"/>
          </p:cNvSpPr>
          <p:nvPr>
            <p:ph type="sldNum" sz="quarter" idx="12"/>
          </p:nvPr>
        </p:nvSpPr>
        <p:spPr/>
        <p:txBody>
          <a:bodyPr/>
          <a:lstStyle/>
          <a:p>
            <a:fld id="{D3AA40D0-1B2A-428C-8ACC-87F0ED3943C4}" type="slidenum">
              <a:rPr lang="en-US" smtClean="0"/>
              <a:t>15</a:t>
            </a:fld>
            <a:endParaRPr lang="en-US"/>
          </a:p>
        </p:txBody>
      </p:sp>
      <p:sp>
        <p:nvSpPr>
          <p:cNvPr id="6" name="TextBox 5"/>
          <p:cNvSpPr txBox="1"/>
          <p:nvPr/>
        </p:nvSpPr>
        <p:spPr>
          <a:xfrm>
            <a:off x="4060631" y="1364670"/>
            <a:ext cx="3653266" cy="369332"/>
          </a:xfrm>
          <a:prstGeom prst="rect">
            <a:avLst/>
          </a:prstGeom>
          <a:noFill/>
        </p:spPr>
        <p:txBody>
          <a:bodyPr wrap="square" rtlCol="0">
            <a:spAutoFit/>
          </a:bodyPr>
          <a:lstStyle/>
          <a:p>
            <a:r>
              <a:rPr lang="en-US" dirty="0" smtClean="0"/>
              <a:t>Comparison with training data</a:t>
            </a:r>
            <a:endParaRPr lang="en-US" dirty="0"/>
          </a:p>
        </p:txBody>
      </p:sp>
      <p:pic>
        <p:nvPicPr>
          <p:cNvPr id="7" name="Picture 6"/>
          <p:cNvPicPr>
            <a:picLocks noChangeAspect="1"/>
          </p:cNvPicPr>
          <p:nvPr/>
        </p:nvPicPr>
        <p:blipFill>
          <a:blip r:embed="rId2"/>
          <a:stretch>
            <a:fillRect/>
          </a:stretch>
        </p:blipFill>
        <p:spPr>
          <a:xfrm>
            <a:off x="1702965" y="1734002"/>
            <a:ext cx="8649575" cy="4767249"/>
          </a:xfrm>
          <a:prstGeom prst="rect">
            <a:avLst/>
          </a:prstGeom>
        </p:spPr>
      </p:pic>
    </p:spTree>
    <p:extLst>
      <p:ext uri="{BB962C8B-B14F-4D97-AF65-F5344CB8AC3E}">
        <p14:creationId xmlns:p14="http://schemas.microsoft.com/office/powerpoint/2010/main" val="32823245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Holt Winters Method</a:t>
            </a:r>
            <a:endParaRPr lang="en-US" dirty="0"/>
          </a:p>
        </p:txBody>
      </p:sp>
      <p:sp>
        <p:nvSpPr>
          <p:cNvPr id="4" name="Slide Number Placeholder 3"/>
          <p:cNvSpPr>
            <a:spLocks noGrp="1"/>
          </p:cNvSpPr>
          <p:nvPr>
            <p:ph type="sldNum" sz="quarter" idx="12"/>
          </p:nvPr>
        </p:nvSpPr>
        <p:spPr/>
        <p:txBody>
          <a:bodyPr/>
          <a:lstStyle/>
          <a:p>
            <a:fld id="{D3AA40D0-1B2A-428C-8ACC-87F0ED3943C4}" type="slidenum">
              <a:rPr lang="en-US" smtClean="0"/>
              <a:t>16</a:t>
            </a:fld>
            <a:endParaRPr lang="en-US"/>
          </a:p>
        </p:txBody>
      </p:sp>
      <p:pic>
        <p:nvPicPr>
          <p:cNvPr id="5" name="Picture 4"/>
          <p:cNvPicPr>
            <a:picLocks noChangeAspect="1"/>
          </p:cNvPicPr>
          <p:nvPr/>
        </p:nvPicPr>
        <p:blipFill>
          <a:blip r:embed="rId2"/>
          <a:stretch>
            <a:fillRect/>
          </a:stretch>
        </p:blipFill>
        <p:spPr>
          <a:xfrm>
            <a:off x="344405" y="1504712"/>
            <a:ext cx="8561645" cy="4946002"/>
          </a:xfrm>
          <a:prstGeom prst="rect">
            <a:avLst/>
          </a:prstGeom>
        </p:spPr>
      </p:pic>
      <p:sp>
        <p:nvSpPr>
          <p:cNvPr id="6" name="TextBox 5"/>
          <p:cNvSpPr txBox="1"/>
          <p:nvPr/>
        </p:nvSpPr>
        <p:spPr>
          <a:xfrm>
            <a:off x="9383086" y="2193721"/>
            <a:ext cx="2218888" cy="3693319"/>
          </a:xfrm>
          <a:prstGeom prst="rect">
            <a:avLst/>
          </a:prstGeom>
          <a:noFill/>
        </p:spPr>
        <p:txBody>
          <a:bodyPr wrap="square" rtlCol="0">
            <a:spAutoFit/>
          </a:bodyPr>
          <a:lstStyle/>
          <a:p>
            <a:pPr marL="285750" indent="-285750">
              <a:buFont typeface="Arial" panose="020B0604020202020204" pitchFamily="34" charset="0"/>
              <a:buChar char="•"/>
            </a:pPr>
            <a:r>
              <a:rPr lang="en-US" dirty="0" smtClean="0"/>
              <a:t>Holt Winters Method comparison to training data</a:t>
            </a:r>
          </a:p>
          <a:p>
            <a:pPr marL="285750" indent="-285750">
              <a:buFont typeface="Arial" panose="020B0604020202020204" pitchFamily="34" charset="0"/>
              <a:buChar char="•"/>
            </a:pPr>
            <a:r>
              <a:rPr lang="en-US" dirty="0" smtClean="0"/>
              <a:t>Red dotted lines are the confidence intervals.</a:t>
            </a:r>
          </a:p>
          <a:p>
            <a:pPr marL="285750" indent="-285750">
              <a:buFont typeface="Arial" panose="020B0604020202020204" pitchFamily="34" charset="0"/>
              <a:buChar char="•"/>
            </a:pPr>
            <a:r>
              <a:rPr lang="en-US" dirty="0" smtClean="0"/>
              <a:t>Green dots are anomalies detected (outliers)</a:t>
            </a:r>
          </a:p>
          <a:p>
            <a:endParaRPr lang="en-US" dirty="0"/>
          </a:p>
        </p:txBody>
      </p:sp>
    </p:spTree>
    <p:extLst>
      <p:ext uri="{BB962C8B-B14F-4D97-AF65-F5344CB8AC3E}">
        <p14:creationId xmlns:p14="http://schemas.microsoft.com/office/powerpoint/2010/main" val="3002970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Holt Winters Method</a:t>
            </a:r>
            <a:endParaRPr lang="en-US" dirty="0"/>
          </a:p>
        </p:txBody>
      </p:sp>
      <p:sp>
        <p:nvSpPr>
          <p:cNvPr id="4" name="Slide Number Placeholder 3"/>
          <p:cNvSpPr>
            <a:spLocks noGrp="1"/>
          </p:cNvSpPr>
          <p:nvPr>
            <p:ph type="sldNum" sz="quarter" idx="12"/>
          </p:nvPr>
        </p:nvSpPr>
        <p:spPr/>
        <p:txBody>
          <a:bodyPr/>
          <a:lstStyle/>
          <a:p>
            <a:fld id="{D3AA40D0-1B2A-428C-8ACC-87F0ED3943C4}" type="slidenum">
              <a:rPr lang="en-US" smtClean="0"/>
              <a:t>17</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723153118"/>
              </p:ext>
            </p:extLst>
          </p:nvPr>
        </p:nvGraphicFramePr>
        <p:xfrm>
          <a:off x="1675468" y="2246462"/>
          <a:ext cx="8127999" cy="148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xmlns="" val="527463263"/>
                    </a:ext>
                  </a:extLst>
                </a:gridCol>
                <a:gridCol w="2709333">
                  <a:extLst>
                    <a:ext uri="{9D8B030D-6E8A-4147-A177-3AD203B41FA5}">
                      <a16:colId xmlns:a16="http://schemas.microsoft.com/office/drawing/2014/main" xmlns="" val="2806133420"/>
                    </a:ext>
                  </a:extLst>
                </a:gridCol>
                <a:gridCol w="2709333">
                  <a:extLst>
                    <a:ext uri="{9D8B030D-6E8A-4147-A177-3AD203B41FA5}">
                      <a16:colId xmlns:a16="http://schemas.microsoft.com/office/drawing/2014/main" xmlns="" val="1763815509"/>
                    </a:ext>
                  </a:extLst>
                </a:gridCol>
              </a:tblGrid>
              <a:tr h="370840">
                <a:tc>
                  <a:txBody>
                    <a:bodyPr/>
                    <a:lstStyle/>
                    <a:p>
                      <a:r>
                        <a:rPr lang="en-US" dirty="0" smtClean="0"/>
                        <a:t>Prediction</a:t>
                      </a:r>
                      <a:endParaRPr lang="en-US" dirty="0"/>
                    </a:p>
                  </a:txBody>
                  <a:tcPr/>
                </a:tc>
                <a:tc>
                  <a:txBody>
                    <a:bodyPr/>
                    <a:lstStyle/>
                    <a:p>
                      <a:r>
                        <a:rPr lang="en-US" dirty="0" smtClean="0"/>
                        <a:t>MAPE Prediction</a:t>
                      </a:r>
                      <a:endParaRPr lang="en-US" dirty="0"/>
                    </a:p>
                  </a:txBody>
                  <a:tcPr/>
                </a:tc>
                <a:tc>
                  <a:txBody>
                    <a:bodyPr/>
                    <a:lstStyle/>
                    <a:p>
                      <a:r>
                        <a:rPr lang="en-US" dirty="0" smtClean="0"/>
                        <a:t>Total</a:t>
                      </a:r>
                      <a:r>
                        <a:rPr lang="en-US" baseline="0" dirty="0" smtClean="0"/>
                        <a:t> MAPE</a:t>
                      </a:r>
                      <a:endParaRPr lang="en-US" dirty="0"/>
                    </a:p>
                  </a:txBody>
                  <a:tcPr/>
                </a:tc>
                <a:extLst>
                  <a:ext uri="{0D108BD9-81ED-4DB2-BD59-A6C34878D82A}">
                    <a16:rowId xmlns:a16="http://schemas.microsoft.com/office/drawing/2014/main" xmlns="" val="1488487013"/>
                  </a:ext>
                </a:extLst>
              </a:tr>
              <a:tr h="370840">
                <a:tc>
                  <a:txBody>
                    <a:bodyPr/>
                    <a:lstStyle/>
                    <a:p>
                      <a:r>
                        <a:rPr lang="en-US" dirty="0" smtClean="0"/>
                        <a:t>12h</a:t>
                      </a:r>
                      <a:endParaRPr lang="en-US" dirty="0"/>
                    </a:p>
                  </a:txBody>
                  <a:tcPr/>
                </a:tc>
                <a:tc>
                  <a:txBody>
                    <a:bodyPr/>
                    <a:lstStyle/>
                    <a:p>
                      <a:r>
                        <a:rPr lang="en-US" dirty="0" smtClean="0"/>
                        <a:t>35.46%</a:t>
                      </a:r>
                      <a:endParaRPr lang="en-US" dirty="0"/>
                    </a:p>
                  </a:txBody>
                  <a:tcPr/>
                </a:tc>
                <a:tc>
                  <a:txBody>
                    <a:bodyPr/>
                    <a:lstStyle/>
                    <a:p>
                      <a:r>
                        <a:rPr lang="en-US" dirty="0" smtClean="0"/>
                        <a:t>30.55%</a:t>
                      </a:r>
                      <a:endParaRPr lang="en-US" dirty="0"/>
                    </a:p>
                  </a:txBody>
                  <a:tcPr/>
                </a:tc>
                <a:extLst>
                  <a:ext uri="{0D108BD9-81ED-4DB2-BD59-A6C34878D82A}">
                    <a16:rowId xmlns:a16="http://schemas.microsoft.com/office/drawing/2014/main" xmlns="" val="3722836488"/>
                  </a:ext>
                </a:extLst>
              </a:tr>
              <a:tr h="370840">
                <a:tc>
                  <a:txBody>
                    <a:bodyPr/>
                    <a:lstStyle/>
                    <a:p>
                      <a:r>
                        <a:rPr lang="en-US" dirty="0" smtClean="0"/>
                        <a:t>24h</a:t>
                      </a:r>
                      <a:endParaRPr lang="en-US" dirty="0"/>
                    </a:p>
                  </a:txBody>
                  <a:tcPr/>
                </a:tc>
                <a:tc>
                  <a:txBody>
                    <a:bodyPr/>
                    <a:lstStyle/>
                    <a:p>
                      <a:r>
                        <a:rPr lang="en-US" dirty="0" smtClean="0"/>
                        <a:t>25.52%</a:t>
                      </a:r>
                      <a:endParaRPr lang="en-US" dirty="0"/>
                    </a:p>
                  </a:txBody>
                  <a:tcPr/>
                </a:tc>
                <a:tc>
                  <a:txBody>
                    <a:bodyPr/>
                    <a:lstStyle/>
                    <a:p>
                      <a:r>
                        <a:rPr lang="en-US" dirty="0" smtClean="0"/>
                        <a:t>30.29%</a:t>
                      </a:r>
                      <a:endParaRPr lang="en-US" dirty="0"/>
                    </a:p>
                  </a:txBody>
                  <a:tcPr/>
                </a:tc>
                <a:extLst>
                  <a:ext uri="{0D108BD9-81ED-4DB2-BD59-A6C34878D82A}">
                    <a16:rowId xmlns:a16="http://schemas.microsoft.com/office/drawing/2014/main" xmlns="" val="2235227199"/>
                  </a:ext>
                </a:extLst>
              </a:tr>
              <a:tr h="370840">
                <a:tc>
                  <a:txBody>
                    <a:bodyPr/>
                    <a:lstStyle/>
                    <a:p>
                      <a:r>
                        <a:rPr lang="en-US" dirty="0" smtClean="0"/>
                        <a:t>48h</a:t>
                      </a:r>
                      <a:endParaRPr lang="en-US" dirty="0"/>
                    </a:p>
                  </a:txBody>
                  <a:tcPr/>
                </a:tc>
                <a:tc>
                  <a:txBody>
                    <a:bodyPr/>
                    <a:lstStyle/>
                    <a:p>
                      <a:r>
                        <a:rPr lang="en-US" dirty="0" smtClean="0"/>
                        <a:t>18.66%</a:t>
                      </a:r>
                      <a:endParaRPr lang="en-US" dirty="0"/>
                    </a:p>
                  </a:txBody>
                  <a:tcPr/>
                </a:tc>
                <a:tc>
                  <a:txBody>
                    <a:bodyPr/>
                    <a:lstStyle/>
                    <a:p>
                      <a:r>
                        <a:rPr lang="en-US" dirty="0" smtClean="0"/>
                        <a:t>29.71%</a:t>
                      </a:r>
                      <a:endParaRPr lang="en-US" dirty="0"/>
                    </a:p>
                  </a:txBody>
                  <a:tcPr/>
                </a:tc>
                <a:extLst>
                  <a:ext uri="{0D108BD9-81ED-4DB2-BD59-A6C34878D82A}">
                    <a16:rowId xmlns:a16="http://schemas.microsoft.com/office/drawing/2014/main" xmlns="" val="1410694337"/>
                  </a:ext>
                </a:extLst>
              </a:tr>
            </a:tbl>
          </a:graphicData>
        </a:graphic>
      </p:graphicFrame>
      <p:sp>
        <p:nvSpPr>
          <p:cNvPr id="6" name="TextBox 5"/>
          <p:cNvSpPr txBox="1"/>
          <p:nvPr/>
        </p:nvSpPr>
        <p:spPr>
          <a:xfrm>
            <a:off x="2164360" y="4337108"/>
            <a:ext cx="7428452" cy="369332"/>
          </a:xfrm>
          <a:prstGeom prst="rect">
            <a:avLst/>
          </a:prstGeom>
          <a:noFill/>
        </p:spPr>
        <p:txBody>
          <a:bodyPr wrap="square" rtlCol="0">
            <a:spAutoFit/>
          </a:bodyPr>
          <a:lstStyle/>
          <a:p>
            <a:r>
              <a:rPr lang="en-US" dirty="0" smtClean="0"/>
              <a:t>The model appears to be more accurate after a 24h period </a:t>
            </a:r>
            <a:endParaRPr lang="en-US" dirty="0"/>
          </a:p>
        </p:txBody>
      </p:sp>
    </p:spTree>
    <p:extLst>
      <p:ext uri="{BB962C8B-B14F-4D97-AF65-F5344CB8AC3E}">
        <p14:creationId xmlns:p14="http://schemas.microsoft.com/office/powerpoint/2010/main" val="3242328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SARIMA Model</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SARIMA stands for  Seasonal Auto Regressive Moving Average. It seeks to remove autocorrelation, partial autocorrelation and seasonality of a time series in order to fit a model.</a:t>
            </a:r>
          </a:p>
          <a:p>
            <a:r>
              <a:rPr lang="en-US" dirty="0" smtClean="0"/>
              <a:t>A SARIMA model is defined by the parameters (p, q, r)(P, Q, R, S):</a:t>
            </a:r>
          </a:p>
          <a:p>
            <a:pPr lvl="1"/>
            <a:r>
              <a:rPr lang="en-US" altLang="en-US" sz="1600" dirty="0">
                <a:latin typeface="+mn-lt"/>
              </a:rPr>
              <a:t>p</a:t>
            </a:r>
            <a:r>
              <a:rPr lang="en-US" altLang="en-US" dirty="0">
                <a:latin typeface="+mn-lt"/>
              </a:rPr>
              <a:t> is the </a:t>
            </a:r>
            <a:r>
              <a:rPr lang="en-US" altLang="en-US" i="1" dirty="0">
                <a:latin typeface="+mn-lt"/>
              </a:rPr>
              <a:t>auto-regressive</a:t>
            </a:r>
            <a:r>
              <a:rPr lang="en-US" altLang="en-US" dirty="0">
                <a:latin typeface="+mn-lt"/>
              </a:rPr>
              <a:t> part of the model. It </a:t>
            </a:r>
            <a:r>
              <a:rPr lang="en-US" altLang="en-US" dirty="0" smtClean="0">
                <a:latin typeface="+mn-lt"/>
              </a:rPr>
              <a:t>incorporates </a:t>
            </a:r>
            <a:r>
              <a:rPr lang="en-US" altLang="en-US" dirty="0">
                <a:latin typeface="+mn-lt"/>
              </a:rPr>
              <a:t>the effect of past values into our model. </a:t>
            </a:r>
            <a:endParaRPr lang="en-US" altLang="en-US" dirty="0" smtClean="0">
              <a:latin typeface="+mn-lt"/>
            </a:endParaRPr>
          </a:p>
          <a:p>
            <a:pPr lvl="1"/>
            <a:r>
              <a:rPr lang="en-US" dirty="0" smtClean="0">
                <a:latin typeface="+mn-lt"/>
              </a:rPr>
              <a:t>q </a:t>
            </a:r>
            <a:r>
              <a:rPr lang="en-US" dirty="0">
                <a:latin typeface="+mn-lt"/>
              </a:rPr>
              <a:t>is the </a:t>
            </a:r>
            <a:r>
              <a:rPr lang="en-US" i="1" dirty="0">
                <a:latin typeface="+mn-lt"/>
              </a:rPr>
              <a:t>moving average</a:t>
            </a:r>
            <a:r>
              <a:rPr lang="en-US" dirty="0">
                <a:latin typeface="+mn-lt"/>
              </a:rPr>
              <a:t> part of the model. This </a:t>
            </a:r>
            <a:r>
              <a:rPr lang="en-US" dirty="0" smtClean="0">
                <a:latin typeface="+mn-lt"/>
              </a:rPr>
              <a:t>sets </a:t>
            </a:r>
            <a:r>
              <a:rPr lang="en-US" dirty="0">
                <a:latin typeface="+mn-lt"/>
              </a:rPr>
              <a:t>the error of our model as a linear combination of the error values observed at previous time </a:t>
            </a:r>
            <a:r>
              <a:rPr lang="en-US" dirty="0" smtClean="0">
                <a:latin typeface="+mn-lt"/>
              </a:rPr>
              <a:t>points.</a:t>
            </a:r>
          </a:p>
          <a:p>
            <a:pPr lvl="1"/>
            <a:r>
              <a:rPr lang="en-US" dirty="0" smtClean="0">
                <a:latin typeface="+mn-lt"/>
              </a:rPr>
              <a:t>d is </a:t>
            </a:r>
            <a:r>
              <a:rPr lang="en-US" dirty="0" err="1"/>
              <a:t>is</a:t>
            </a:r>
            <a:r>
              <a:rPr lang="en-US" dirty="0"/>
              <a:t> the </a:t>
            </a:r>
            <a:r>
              <a:rPr lang="en-US" i="1" dirty="0"/>
              <a:t>integrated</a:t>
            </a:r>
            <a:r>
              <a:rPr lang="en-US" dirty="0"/>
              <a:t> part of the model. This includes terms in the model that incorporate the amount of differencing (i.e. the number of past time points to subtract from the current value) to apply to the time series</a:t>
            </a:r>
            <a:r>
              <a:rPr lang="en-US" dirty="0" smtClean="0"/>
              <a:t>.</a:t>
            </a:r>
          </a:p>
          <a:p>
            <a:pPr lvl="1"/>
            <a:r>
              <a:rPr lang="en-US" dirty="0" smtClean="0">
                <a:latin typeface="+mn-lt"/>
              </a:rPr>
              <a:t>P, Q, and R are the same as p, q , r but applied to the seasonal component. S is the season component (12 = monthly, 24 = daily, </a:t>
            </a:r>
            <a:r>
              <a:rPr lang="en-US" dirty="0" err="1" smtClean="0">
                <a:latin typeface="+mn-lt"/>
              </a:rPr>
              <a:t>etc</a:t>
            </a:r>
            <a:r>
              <a:rPr lang="en-US" dirty="0" smtClean="0">
                <a:latin typeface="+mn-lt"/>
              </a:rPr>
              <a:t>)</a:t>
            </a:r>
            <a:endParaRPr lang="en-US" dirty="0">
              <a:latin typeface="+mn-lt"/>
            </a:endParaRPr>
          </a:p>
        </p:txBody>
      </p:sp>
      <p:sp>
        <p:nvSpPr>
          <p:cNvPr id="4" name="Slide Number Placeholder 3"/>
          <p:cNvSpPr>
            <a:spLocks noGrp="1"/>
          </p:cNvSpPr>
          <p:nvPr>
            <p:ph type="sldNum" sz="quarter" idx="12"/>
          </p:nvPr>
        </p:nvSpPr>
        <p:spPr/>
        <p:txBody>
          <a:bodyPr/>
          <a:lstStyle/>
          <a:p>
            <a:fld id="{D3AA40D0-1B2A-428C-8ACC-87F0ED3943C4}" type="slidenum">
              <a:rPr lang="en-US" smtClean="0"/>
              <a:t>18</a:t>
            </a:fld>
            <a:endParaRPr lang="en-US"/>
          </a:p>
        </p:txBody>
      </p:sp>
    </p:spTree>
    <p:extLst>
      <p:ext uri="{BB962C8B-B14F-4D97-AF65-F5344CB8AC3E}">
        <p14:creationId xmlns:p14="http://schemas.microsoft.com/office/powerpoint/2010/main" val="3298598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SARIMA Model</a:t>
            </a:r>
            <a:endParaRPr lang="en-US" dirty="0"/>
          </a:p>
        </p:txBody>
      </p:sp>
      <p:sp>
        <p:nvSpPr>
          <p:cNvPr id="4" name="Slide Number Placeholder 3"/>
          <p:cNvSpPr>
            <a:spLocks noGrp="1"/>
          </p:cNvSpPr>
          <p:nvPr>
            <p:ph type="sldNum" sz="quarter" idx="12"/>
          </p:nvPr>
        </p:nvSpPr>
        <p:spPr/>
        <p:txBody>
          <a:bodyPr/>
          <a:lstStyle/>
          <a:p>
            <a:fld id="{D3AA40D0-1B2A-428C-8ACC-87F0ED3943C4}" type="slidenum">
              <a:rPr lang="en-US" smtClean="0"/>
              <a:t>19</a:t>
            </a:fld>
            <a:endParaRPr lang="en-US"/>
          </a:p>
        </p:txBody>
      </p:sp>
      <p:pic>
        <p:nvPicPr>
          <p:cNvPr id="5" name="Picture 4"/>
          <p:cNvPicPr>
            <a:picLocks noChangeAspect="1"/>
          </p:cNvPicPr>
          <p:nvPr/>
        </p:nvPicPr>
        <p:blipFill>
          <a:blip r:embed="rId2"/>
          <a:stretch>
            <a:fillRect/>
          </a:stretch>
        </p:blipFill>
        <p:spPr>
          <a:xfrm>
            <a:off x="239084" y="2209781"/>
            <a:ext cx="7221855" cy="3689971"/>
          </a:xfrm>
          <a:prstGeom prst="rect">
            <a:avLst/>
          </a:prstGeom>
        </p:spPr>
      </p:pic>
      <p:sp>
        <p:nvSpPr>
          <p:cNvPr id="6" name="TextBox 5"/>
          <p:cNvSpPr txBox="1"/>
          <p:nvPr/>
        </p:nvSpPr>
        <p:spPr>
          <a:xfrm>
            <a:off x="7927596" y="2981799"/>
            <a:ext cx="3905075" cy="2031325"/>
          </a:xfrm>
          <a:prstGeom prst="rect">
            <a:avLst/>
          </a:prstGeom>
          <a:noFill/>
        </p:spPr>
        <p:txBody>
          <a:bodyPr wrap="square" rtlCol="0">
            <a:spAutoFit/>
          </a:bodyPr>
          <a:lstStyle/>
          <a:p>
            <a:pPr marL="285750" indent="-285750">
              <a:buFont typeface="Arial" panose="020B0604020202020204" pitchFamily="34" charset="0"/>
              <a:buChar char="•"/>
            </a:pPr>
            <a:r>
              <a:rPr lang="en-US" dirty="0" err="1" smtClean="0"/>
              <a:t>Hyperparameter</a:t>
            </a:r>
            <a:r>
              <a:rPr lang="en-US" dirty="0" smtClean="0"/>
              <a:t> optimization was done using a grid search method</a:t>
            </a:r>
          </a:p>
          <a:p>
            <a:pPr marL="285750" indent="-285750">
              <a:buFont typeface="Arial" panose="020B0604020202020204" pitchFamily="34" charset="0"/>
              <a:buChar char="•"/>
            </a:pPr>
            <a:r>
              <a:rPr lang="en-US" dirty="0" smtClean="0"/>
              <a:t>The best </a:t>
            </a:r>
            <a:r>
              <a:rPr lang="en-US" dirty="0" err="1" smtClean="0"/>
              <a:t>hyperparameter</a:t>
            </a:r>
            <a:r>
              <a:rPr lang="en-US" dirty="0" smtClean="0"/>
              <a:t> combination was SARIMA(2, 1, 2)x(0, 1, 1, 24)</a:t>
            </a:r>
          </a:p>
          <a:p>
            <a:pPr marL="285750" indent="-285750">
              <a:buFont typeface="Arial" panose="020B0604020202020204" pitchFamily="34" charset="0"/>
              <a:buChar char="•"/>
            </a:pPr>
            <a:endParaRPr lang="en-US" dirty="0"/>
          </a:p>
        </p:txBody>
      </p:sp>
      <p:sp>
        <p:nvSpPr>
          <p:cNvPr id="8" name="TextBox 7"/>
          <p:cNvSpPr txBox="1"/>
          <p:nvPr/>
        </p:nvSpPr>
        <p:spPr>
          <a:xfrm>
            <a:off x="1522602" y="1753126"/>
            <a:ext cx="4819475" cy="369332"/>
          </a:xfrm>
          <a:prstGeom prst="rect">
            <a:avLst/>
          </a:prstGeom>
          <a:noFill/>
        </p:spPr>
        <p:txBody>
          <a:bodyPr wrap="square" rtlCol="0">
            <a:spAutoFit/>
          </a:bodyPr>
          <a:lstStyle/>
          <a:p>
            <a:r>
              <a:rPr lang="en-US" dirty="0" smtClean="0"/>
              <a:t>Summary table SARIMA parameters</a:t>
            </a:r>
            <a:endParaRPr lang="en-US" dirty="0"/>
          </a:p>
        </p:txBody>
      </p:sp>
    </p:spTree>
    <p:extLst>
      <p:ext uri="{BB962C8B-B14F-4D97-AF65-F5344CB8AC3E}">
        <p14:creationId xmlns:p14="http://schemas.microsoft.com/office/powerpoint/2010/main" val="3631775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Dataset Description</a:t>
            </a:r>
          </a:p>
          <a:p>
            <a:pPr lvl="1"/>
            <a:r>
              <a:rPr lang="en-US" dirty="0" smtClean="0"/>
              <a:t>Problem Definition</a:t>
            </a:r>
          </a:p>
          <a:p>
            <a:pPr lvl="1"/>
            <a:r>
              <a:rPr lang="en-US" dirty="0" smtClean="0"/>
              <a:t>Techniques for analyzing big data</a:t>
            </a:r>
          </a:p>
          <a:p>
            <a:r>
              <a:rPr lang="en-US" dirty="0" smtClean="0"/>
              <a:t>Exploratory Data Analysis</a:t>
            </a:r>
          </a:p>
          <a:p>
            <a:pPr lvl="1"/>
            <a:r>
              <a:rPr lang="en-US" dirty="0" smtClean="0"/>
              <a:t>Autocorrelation Plot</a:t>
            </a:r>
          </a:p>
          <a:p>
            <a:pPr lvl="1"/>
            <a:r>
              <a:rPr lang="en-US" dirty="0" smtClean="0"/>
              <a:t>Partial Autocorrelation Plot</a:t>
            </a:r>
          </a:p>
          <a:p>
            <a:pPr lvl="1"/>
            <a:r>
              <a:rPr lang="en-US" dirty="0" smtClean="0"/>
              <a:t>Augmented Dicky Fuller Test</a:t>
            </a:r>
          </a:p>
          <a:p>
            <a:r>
              <a:rPr lang="en-US" dirty="0" smtClean="0"/>
              <a:t>Model Building</a:t>
            </a:r>
          </a:p>
          <a:p>
            <a:pPr lvl="1"/>
            <a:r>
              <a:rPr lang="en-US" dirty="0" smtClean="0"/>
              <a:t>Holt-Winters</a:t>
            </a:r>
          </a:p>
          <a:p>
            <a:pPr lvl="1"/>
            <a:r>
              <a:rPr lang="en-US" dirty="0" smtClean="0"/>
              <a:t>SARIMA</a:t>
            </a:r>
          </a:p>
          <a:p>
            <a:pPr lvl="1"/>
            <a:r>
              <a:rPr lang="en-US" dirty="0" smtClean="0"/>
              <a:t>Linear Regression</a:t>
            </a:r>
          </a:p>
          <a:p>
            <a:pPr lvl="1"/>
            <a:r>
              <a:rPr lang="en-US" dirty="0" smtClean="0"/>
              <a:t>Random Forest</a:t>
            </a:r>
          </a:p>
          <a:p>
            <a:r>
              <a:rPr lang="en-US" dirty="0" smtClean="0"/>
              <a:t>Comparison </a:t>
            </a:r>
            <a:endParaRPr lang="en-US" dirty="0"/>
          </a:p>
        </p:txBody>
      </p:sp>
      <p:sp>
        <p:nvSpPr>
          <p:cNvPr id="4" name="Slide Number Placeholder 3"/>
          <p:cNvSpPr>
            <a:spLocks noGrp="1"/>
          </p:cNvSpPr>
          <p:nvPr>
            <p:ph type="sldNum" sz="quarter" idx="12"/>
          </p:nvPr>
        </p:nvSpPr>
        <p:spPr/>
        <p:txBody>
          <a:bodyPr/>
          <a:lstStyle/>
          <a:p>
            <a:fld id="{D3AA40D0-1B2A-428C-8ACC-87F0ED3943C4}" type="slidenum">
              <a:rPr lang="en-US" smtClean="0"/>
              <a:t>2</a:t>
            </a:fld>
            <a:endParaRPr lang="en-US"/>
          </a:p>
        </p:txBody>
      </p:sp>
    </p:spTree>
    <p:extLst>
      <p:ext uri="{BB962C8B-B14F-4D97-AF65-F5344CB8AC3E}">
        <p14:creationId xmlns:p14="http://schemas.microsoft.com/office/powerpoint/2010/main" val="23744619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SARIMA Model</a:t>
            </a:r>
            <a:endParaRPr lang="en-US" dirty="0"/>
          </a:p>
        </p:txBody>
      </p:sp>
      <p:sp>
        <p:nvSpPr>
          <p:cNvPr id="4" name="Slide Number Placeholder 3"/>
          <p:cNvSpPr>
            <a:spLocks noGrp="1"/>
          </p:cNvSpPr>
          <p:nvPr>
            <p:ph type="sldNum" sz="quarter" idx="12"/>
          </p:nvPr>
        </p:nvSpPr>
        <p:spPr/>
        <p:txBody>
          <a:bodyPr/>
          <a:lstStyle/>
          <a:p>
            <a:fld id="{D3AA40D0-1B2A-428C-8ACC-87F0ED3943C4}" type="slidenum">
              <a:rPr lang="en-US" smtClean="0"/>
              <a:t>20</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614" y="1633749"/>
            <a:ext cx="7471805" cy="4358553"/>
          </a:xfrm>
          <a:prstGeom prst="rect">
            <a:avLst/>
          </a:prstGeom>
        </p:spPr>
      </p:pic>
      <p:sp>
        <p:nvSpPr>
          <p:cNvPr id="6" name="TextBox 5"/>
          <p:cNvSpPr txBox="1"/>
          <p:nvPr/>
        </p:nvSpPr>
        <p:spPr>
          <a:xfrm>
            <a:off x="8258962" y="2260833"/>
            <a:ext cx="3334624" cy="2585323"/>
          </a:xfrm>
          <a:prstGeom prst="rect">
            <a:avLst/>
          </a:prstGeom>
          <a:noFill/>
        </p:spPr>
        <p:txBody>
          <a:bodyPr wrap="square" rtlCol="0">
            <a:spAutoFit/>
          </a:bodyPr>
          <a:lstStyle/>
          <a:p>
            <a:pPr marL="285750" indent="-285750">
              <a:buFont typeface="Arial" panose="020B0604020202020204" pitchFamily="34" charset="0"/>
              <a:buChar char="•"/>
            </a:pPr>
            <a:r>
              <a:rPr lang="en-US" dirty="0" smtClean="0"/>
              <a:t>Augmented Dicky Fuller test shows the model is stationary.</a:t>
            </a:r>
          </a:p>
          <a:p>
            <a:pPr marL="285750" indent="-285750">
              <a:buFont typeface="Arial" panose="020B0604020202020204" pitchFamily="34" charset="0"/>
              <a:buChar char="•"/>
            </a:pPr>
            <a:r>
              <a:rPr lang="en-US" dirty="0" smtClean="0"/>
              <a:t>Autocorrelation and partial autocorrelation has been greatly reduced.</a:t>
            </a:r>
          </a:p>
          <a:p>
            <a:pPr marL="285750" indent="-285750">
              <a:buFont typeface="Arial" panose="020B0604020202020204" pitchFamily="34" charset="0"/>
              <a:buChar char="•"/>
            </a:pPr>
            <a:r>
              <a:rPr lang="en-US" dirty="0" smtClean="0"/>
              <a:t>No visible seasonality.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4278452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SARIMA Model</a:t>
            </a:r>
            <a:endParaRPr lang="en-US" dirty="0"/>
          </a:p>
        </p:txBody>
      </p:sp>
      <p:sp>
        <p:nvSpPr>
          <p:cNvPr id="4" name="Slide Number Placeholder 3"/>
          <p:cNvSpPr>
            <a:spLocks noGrp="1"/>
          </p:cNvSpPr>
          <p:nvPr>
            <p:ph type="sldNum" sz="quarter" idx="12"/>
          </p:nvPr>
        </p:nvSpPr>
        <p:spPr/>
        <p:txBody>
          <a:bodyPr/>
          <a:lstStyle/>
          <a:p>
            <a:fld id="{D3AA40D0-1B2A-428C-8ACC-87F0ED3943C4}" type="slidenum">
              <a:rPr lang="en-US" smtClean="0"/>
              <a:t>21</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437" y="1611853"/>
            <a:ext cx="10351909" cy="4830892"/>
          </a:xfrm>
          <a:prstGeom prst="rect">
            <a:avLst/>
          </a:prstGeom>
        </p:spPr>
      </p:pic>
      <p:sp>
        <p:nvSpPr>
          <p:cNvPr id="6" name="TextBox 5"/>
          <p:cNvSpPr txBox="1"/>
          <p:nvPr/>
        </p:nvSpPr>
        <p:spPr>
          <a:xfrm>
            <a:off x="4093827" y="1242521"/>
            <a:ext cx="4853031" cy="369332"/>
          </a:xfrm>
          <a:prstGeom prst="rect">
            <a:avLst/>
          </a:prstGeom>
          <a:noFill/>
        </p:spPr>
        <p:txBody>
          <a:bodyPr wrap="square" rtlCol="0">
            <a:spAutoFit/>
          </a:bodyPr>
          <a:lstStyle/>
          <a:p>
            <a:r>
              <a:rPr lang="en-US" dirty="0" smtClean="0"/>
              <a:t>SARIMA Comparison to Training Set</a:t>
            </a:r>
            <a:endParaRPr lang="en-US" dirty="0"/>
          </a:p>
        </p:txBody>
      </p:sp>
    </p:spTree>
    <p:extLst>
      <p:ext uri="{BB962C8B-B14F-4D97-AF65-F5344CB8AC3E}">
        <p14:creationId xmlns:p14="http://schemas.microsoft.com/office/powerpoint/2010/main" val="27437368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SARIMA Results</a:t>
            </a:r>
            <a:endParaRPr lang="en-US" dirty="0"/>
          </a:p>
        </p:txBody>
      </p:sp>
      <p:sp>
        <p:nvSpPr>
          <p:cNvPr id="4" name="Slide Number Placeholder 3"/>
          <p:cNvSpPr>
            <a:spLocks noGrp="1"/>
          </p:cNvSpPr>
          <p:nvPr>
            <p:ph type="sldNum" sz="quarter" idx="12"/>
          </p:nvPr>
        </p:nvSpPr>
        <p:spPr/>
        <p:txBody>
          <a:bodyPr/>
          <a:lstStyle/>
          <a:p>
            <a:fld id="{D3AA40D0-1B2A-428C-8ACC-87F0ED3943C4}" type="slidenum">
              <a:rPr lang="en-US" smtClean="0"/>
              <a:t>22</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950910507"/>
              </p:ext>
            </p:extLst>
          </p:nvPr>
        </p:nvGraphicFramePr>
        <p:xfrm>
          <a:off x="1675468" y="2246462"/>
          <a:ext cx="8127999" cy="18542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xmlns="" val="527463263"/>
                    </a:ext>
                  </a:extLst>
                </a:gridCol>
                <a:gridCol w="2709333">
                  <a:extLst>
                    <a:ext uri="{9D8B030D-6E8A-4147-A177-3AD203B41FA5}">
                      <a16:colId xmlns:a16="http://schemas.microsoft.com/office/drawing/2014/main" xmlns="" val="2806133420"/>
                    </a:ext>
                  </a:extLst>
                </a:gridCol>
                <a:gridCol w="2709333">
                  <a:extLst>
                    <a:ext uri="{9D8B030D-6E8A-4147-A177-3AD203B41FA5}">
                      <a16:colId xmlns:a16="http://schemas.microsoft.com/office/drawing/2014/main" xmlns="" val="1763815509"/>
                    </a:ext>
                  </a:extLst>
                </a:gridCol>
              </a:tblGrid>
              <a:tr h="370840">
                <a:tc>
                  <a:txBody>
                    <a:bodyPr/>
                    <a:lstStyle/>
                    <a:p>
                      <a:r>
                        <a:rPr lang="en-US" dirty="0" smtClean="0"/>
                        <a:t>Prediction</a:t>
                      </a:r>
                      <a:endParaRPr lang="en-US" dirty="0"/>
                    </a:p>
                  </a:txBody>
                  <a:tcPr/>
                </a:tc>
                <a:tc>
                  <a:txBody>
                    <a:bodyPr/>
                    <a:lstStyle/>
                    <a:p>
                      <a:r>
                        <a:rPr lang="en-US" dirty="0" smtClean="0"/>
                        <a:t>MAPE Prediction</a:t>
                      </a:r>
                      <a:endParaRPr lang="en-US" dirty="0"/>
                    </a:p>
                  </a:txBody>
                  <a:tcPr/>
                </a:tc>
                <a:tc>
                  <a:txBody>
                    <a:bodyPr/>
                    <a:lstStyle/>
                    <a:p>
                      <a:r>
                        <a:rPr lang="en-US" dirty="0" smtClean="0"/>
                        <a:t>Total</a:t>
                      </a:r>
                      <a:r>
                        <a:rPr lang="en-US" baseline="0" dirty="0" smtClean="0"/>
                        <a:t> MAPE</a:t>
                      </a:r>
                      <a:endParaRPr lang="en-US" dirty="0"/>
                    </a:p>
                  </a:txBody>
                  <a:tcPr/>
                </a:tc>
                <a:extLst>
                  <a:ext uri="{0D108BD9-81ED-4DB2-BD59-A6C34878D82A}">
                    <a16:rowId xmlns:a16="http://schemas.microsoft.com/office/drawing/2014/main" xmlns="" val="1488487013"/>
                  </a:ext>
                </a:extLst>
              </a:tr>
              <a:tr h="370840">
                <a:tc>
                  <a:txBody>
                    <a:bodyPr/>
                    <a:lstStyle/>
                    <a:p>
                      <a:r>
                        <a:rPr lang="en-US" dirty="0" smtClean="0"/>
                        <a:t>12h</a:t>
                      </a:r>
                      <a:endParaRPr lang="en-US" dirty="0"/>
                    </a:p>
                  </a:txBody>
                  <a:tcPr/>
                </a:tc>
                <a:tc>
                  <a:txBody>
                    <a:bodyPr/>
                    <a:lstStyle/>
                    <a:p>
                      <a:r>
                        <a:rPr lang="en-US" dirty="0" smtClean="0"/>
                        <a:t>23.66%</a:t>
                      </a:r>
                      <a:endParaRPr lang="en-US" dirty="0"/>
                    </a:p>
                  </a:txBody>
                  <a:tcPr/>
                </a:tc>
                <a:tc>
                  <a:txBody>
                    <a:bodyPr/>
                    <a:lstStyle/>
                    <a:p>
                      <a:r>
                        <a:rPr lang="en-US" dirty="0" smtClean="0"/>
                        <a:t>19.52%</a:t>
                      </a:r>
                      <a:endParaRPr lang="en-US" dirty="0"/>
                    </a:p>
                  </a:txBody>
                  <a:tcPr/>
                </a:tc>
                <a:extLst>
                  <a:ext uri="{0D108BD9-81ED-4DB2-BD59-A6C34878D82A}">
                    <a16:rowId xmlns:a16="http://schemas.microsoft.com/office/drawing/2014/main" xmlns="" val="3722836488"/>
                  </a:ext>
                </a:extLst>
              </a:tr>
              <a:tr h="370840">
                <a:tc>
                  <a:txBody>
                    <a:bodyPr/>
                    <a:lstStyle/>
                    <a:p>
                      <a:r>
                        <a:rPr lang="en-US" dirty="0" smtClean="0"/>
                        <a:t>24h</a:t>
                      </a:r>
                      <a:endParaRPr lang="en-US" dirty="0"/>
                    </a:p>
                  </a:txBody>
                  <a:tcPr/>
                </a:tc>
                <a:tc>
                  <a:txBody>
                    <a:bodyPr/>
                    <a:lstStyle/>
                    <a:p>
                      <a:r>
                        <a:rPr lang="en-US" dirty="0" smtClean="0"/>
                        <a:t>21.36%</a:t>
                      </a:r>
                      <a:endParaRPr lang="en-US" dirty="0"/>
                    </a:p>
                  </a:txBody>
                  <a:tcPr/>
                </a:tc>
                <a:tc>
                  <a:txBody>
                    <a:bodyPr/>
                    <a:lstStyle/>
                    <a:p>
                      <a:r>
                        <a:rPr lang="en-US" dirty="0" smtClean="0"/>
                        <a:t>15.29%</a:t>
                      </a:r>
                      <a:endParaRPr lang="en-US" dirty="0"/>
                    </a:p>
                  </a:txBody>
                  <a:tcPr/>
                </a:tc>
                <a:extLst>
                  <a:ext uri="{0D108BD9-81ED-4DB2-BD59-A6C34878D82A}">
                    <a16:rowId xmlns:a16="http://schemas.microsoft.com/office/drawing/2014/main" xmlns="" val="2235227199"/>
                  </a:ext>
                </a:extLst>
              </a:tr>
              <a:tr h="370840">
                <a:tc>
                  <a:txBody>
                    <a:bodyPr/>
                    <a:lstStyle/>
                    <a:p>
                      <a:r>
                        <a:rPr lang="en-US" dirty="0" smtClean="0"/>
                        <a:t>48h</a:t>
                      </a:r>
                      <a:endParaRPr lang="en-US" dirty="0"/>
                    </a:p>
                  </a:txBody>
                  <a:tcPr/>
                </a:tc>
                <a:tc>
                  <a:txBody>
                    <a:bodyPr/>
                    <a:lstStyle/>
                    <a:p>
                      <a:r>
                        <a:rPr lang="en-US" dirty="0" smtClean="0"/>
                        <a:t>18.43%</a:t>
                      </a:r>
                      <a:endParaRPr lang="en-US" dirty="0"/>
                    </a:p>
                  </a:txBody>
                  <a:tcPr/>
                </a:tc>
                <a:tc>
                  <a:txBody>
                    <a:bodyPr/>
                    <a:lstStyle/>
                    <a:p>
                      <a:r>
                        <a:rPr lang="en-US" dirty="0" smtClean="0"/>
                        <a:t>15.29%</a:t>
                      </a:r>
                      <a:endParaRPr lang="en-US" dirty="0"/>
                    </a:p>
                  </a:txBody>
                  <a:tcPr/>
                </a:tc>
                <a:extLst>
                  <a:ext uri="{0D108BD9-81ED-4DB2-BD59-A6C34878D82A}">
                    <a16:rowId xmlns:a16="http://schemas.microsoft.com/office/drawing/2014/main" xmlns="" val="1410694337"/>
                  </a:ext>
                </a:extLst>
              </a:tr>
              <a:tr h="370840">
                <a:tc>
                  <a:txBody>
                    <a:bodyPr/>
                    <a:lstStyle/>
                    <a:p>
                      <a:r>
                        <a:rPr lang="en-US" dirty="0" smtClean="0"/>
                        <a:t>1 month</a:t>
                      </a:r>
                      <a:endParaRPr lang="en-US" dirty="0"/>
                    </a:p>
                  </a:txBody>
                  <a:tcPr/>
                </a:tc>
                <a:tc>
                  <a:txBody>
                    <a:bodyPr/>
                    <a:lstStyle/>
                    <a:p>
                      <a:r>
                        <a:rPr lang="en-US" dirty="0" smtClean="0"/>
                        <a:t>24.97%</a:t>
                      </a:r>
                      <a:endParaRPr lang="en-US" dirty="0"/>
                    </a:p>
                  </a:txBody>
                  <a:tcPr/>
                </a:tc>
                <a:tc>
                  <a:txBody>
                    <a:bodyPr/>
                    <a:lstStyle/>
                    <a:p>
                      <a:r>
                        <a:rPr lang="en-US" dirty="0" smtClean="0"/>
                        <a:t>20.03%</a:t>
                      </a:r>
                      <a:endParaRPr lang="en-US" dirty="0"/>
                    </a:p>
                  </a:txBody>
                  <a:tcPr/>
                </a:tc>
                <a:extLst>
                  <a:ext uri="{0D108BD9-81ED-4DB2-BD59-A6C34878D82A}">
                    <a16:rowId xmlns:a16="http://schemas.microsoft.com/office/drawing/2014/main" xmlns="" val="235392918"/>
                  </a:ext>
                </a:extLst>
              </a:tr>
            </a:tbl>
          </a:graphicData>
        </a:graphic>
      </p:graphicFrame>
      <p:sp>
        <p:nvSpPr>
          <p:cNvPr id="6" name="TextBox 5"/>
          <p:cNvSpPr txBox="1"/>
          <p:nvPr/>
        </p:nvSpPr>
        <p:spPr>
          <a:xfrm>
            <a:off x="1153487" y="4563612"/>
            <a:ext cx="9320694" cy="923330"/>
          </a:xfrm>
          <a:prstGeom prst="rect">
            <a:avLst/>
          </a:prstGeom>
          <a:noFill/>
        </p:spPr>
        <p:txBody>
          <a:bodyPr wrap="square" rtlCol="0">
            <a:spAutoFit/>
          </a:bodyPr>
          <a:lstStyle/>
          <a:p>
            <a:r>
              <a:rPr lang="en-US" dirty="0" smtClean="0"/>
              <a:t>Predictions from the SARIMA model are very good but hyper-parameter optimization requires a lot of computational time to complete. Accuracy is kept high even at 1 month predictions</a:t>
            </a:r>
            <a:endParaRPr lang="en-US" dirty="0"/>
          </a:p>
        </p:txBody>
      </p:sp>
    </p:spTree>
    <p:extLst>
      <p:ext uri="{BB962C8B-B14F-4D97-AF65-F5344CB8AC3E}">
        <p14:creationId xmlns:p14="http://schemas.microsoft.com/office/powerpoint/2010/main" val="3702495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sp>
        <p:nvSpPr>
          <p:cNvPr id="4" name="Slide Number Placeholder 3"/>
          <p:cNvSpPr>
            <a:spLocks noGrp="1"/>
          </p:cNvSpPr>
          <p:nvPr>
            <p:ph type="sldNum" sz="quarter" idx="12"/>
          </p:nvPr>
        </p:nvSpPr>
        <p:spPr/>
        <p:txBody>
          <a:bodyPr/>
          <a:lstStyle/>
          <a:p>
            <a:fld id="{D3AA40D0-1B2A-428C-8ACC-87F0ED3943C4}" type="slidenum">
              <a:rPr lang="en-US" smtClean="0"/>
              <a:t>23</a:t>
            </a:fld>
            <a:endParaRPr lang="en-US"/>
          </a:p>
        </p:txBody>
      </p:sp>
      <p:pic>
        <p:nvPicPr>
          <p:cNvPr id="5" name="Picture 4"/>
          <p:cNvPicPr>
            <a:picLocks noChangeAspect="1"/>
          </p:cNvPicPr>
          <p:nvPr/>
        </p:nvPicPr>
        <p:blipFill>
          <a:blip r:embed="rId2"/>
          <a:stretch>
            <a:fillRect/>
          </a:stretch>
        </p:blipFill>
        <p:spPr>
          <a:xfrm>
            <a:off x="685275" y="2921335"/>
            <a:ext cx="4759180" cy="737806"/>
          </a:xfrm>
          <a:prstGeom prst="rect">
            <a:avLst/>
          </a:prstGeom>
        </p:spPr>
      </p:pic>
      <p:sp>
        <p:nvSpPr>
          <p:cNvPr id="6" name="TextBox 5"/>
          <p:cNvSpPr txBox="1"/>
          <p:nvPr/>
        </p:nvSpPr>
        <p:spPr>
          <a:xfrm>
            <a:off x="6052656" y="2076275"/>
            <a:ext cx="5041784" cy="286232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Linear regression tries to optimize a linear relationship between observed variables and predicted variables.</a:t>
            </a:r>
          </a:p>
          <a:p>
            <a:pPr marL="285750" indent="-285750">
              <a:buFont typeface="Arial" panose="020B0604020202020204" pitchFamily="34" charset="0"/>
              <a:buChar char="•"/>
            </a:pPr>
            <a:r>
              <a:rPr lang="en-US" dirty="0" smtClean="0"/>
              <a:t>The model tries to optimize the parameters b</a:t>
            </a:r>
            <a:r>
              <a:rPr lang="en-US" baseline="-25000" dirty="0" smtClean="0"/>
              <a:t>n</a:t>
            </a:r>
            <a:r>
              <a:rPr lang="en-US" dirty="0" smtClean="0"/>
              <a:t>.</a:t>
            </a:r>
          </a:p>
          <a:p>
            <a:pPr marL="285750" indent="-285750">
              <a:buFont typeface="Arial" panose="020B0604020202020204" pitchFamily="34" charset="0"/>
              <a:buChar char="•"/>
            </a:pPr>
            <a:r>
              <a:rPr lang="en-US" dirty="0" smtClean="0"/>
              <a:t>Feature selection and optimization (regularization) can be done by Lasso or Ridge.</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p:txBody>
      </p:sp>
      <p:sp>
        <p:nvSpPr>
          <p:cNvPr id="7" name="TextBox 6"/>
          <p:cNvSpPr txBox="1"/>
          <p:nvPr/>
        </p:nvSpPr>
        <p:spPr>
          <a:xfrm>
            <a:off x="910206" y="2290194"/>
            <a:ext cx="4290968" cy="369332"/>
          </a:xfrm>
          <a:prstGeom prst="rect">
            <a:avLst/>
          </a:prstGeom>
          <a:noFill/>
        </p:spPr>
        <p:txBody>
          <a:bodyPr wrap="square" rtlCol="0">
            <a:spAutoFit/>
          </a:bodyPr>
          <a:lstStyle/>
          <a:p>
            <a:r>
              <a:rPr lang="en-US" dirty="0" smtClean="0"/>
              <a:t>Multiple Linear Regression equation</a:t>
            </a:r>
            <a:endParaRPr lang="en-US" dirty="0"/>
          </a:p>
        </p:txBody>
      </p:sp>
    </p:spTree>
    <p:extLst>
      <p:ext uri="{BB962C8B-B14F-4D97-AF65-F5344CB8AC3E}">
        <p14:creationId xmlns:p14="http://schemas.microsoft.com/office/powerpoint/2010/main" val="20182867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sp>
        <p:nvSpPr>
          <p:cNvPr id="4" name="Slide Number Placeholder 3"/>
          <p:cNvSpPr>
            <a:spLocks noGrp="1"/>
          </p:cNvSpPr>
          <p:nvPr>
            <p:ph type="sldNum" sz="quarter" idx="12"/>
          </p:nvPr>
        </p:nvSpPr>
        <p:spPr/>
        <p:txBody>
          <a:bodyPr/>
          <a:lstStyle/>
          <a:p>
            <a:fld id="{D3AA40D0-1B2A-428C-8ACC-87F0ED3943C4}" type="slidenum">
              <a:rPr lang="en-US" smtClean="0"/>
              <a:t>24</a:t>
            </a:fld>
            <a:endParaRPr lang="en-US"/>
          </a:p>
        </p:txBody>
      </p:sp>
      <p:sp>
        <p:nvSpPr>
          <p:cNvPr id="6" name="TextBox 5"/>
          <p:cNvSpPr txBox="1"/>
          <p:nvPr/>
        </p:nvSpPr>
        <p:spPr>
          <a:xfrm>
            <a:off x="1929626" y="6175163"/>
            <a:ext cx="7499599" cy="369332"/>
          </a:xfrm>
          <a:prstGeom prst="rect">
            <a:avLst/>
          </a:prstGeom>
          <a:noFill/>
        </p:spPr>
        <p:txBody>
          <a:bodyPr wrap="square" rtlCol="0">
            <a:spAutoFit/>
          </a:bodyPr>
          <a:lstStyle/>
          <a:p>
            <a:r>
              <a:rPr lang="en-US" dirty="0" smtClean="0"/>
              <a:t>The Linear Regression model was fitted using only self-correlation</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111" y="1309847"/>
            <a:ext cx="9897611" cy="4618885"/>
          </a:xfrm>
          <a:prstGeom prst="rect">
            <a:avLst/>
          </a:prstGeom>
        </p:spPr>
      </p:pic>
    </p:spTree>
    <p:extLst>
      <p:ext uri="{BB962C8B-B14F-4D97-AF65-F5344CB8AC3E}">
        <p14:creationId xmlns:p14="http://schemas.microsoft.com/office/powerpoint/2010/main" val="7796361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sp>
        <p:nvSpPr>
          <p:cNvPr id="4" name="Slide Number Placeholder 3"/>
          <p:cNvSpPr>
            <a:spLocks noGrp="1"/>
          </p:cNvSpPr>
          <p:nvPr>
            <p:ph type="sldNum" sz="quarter" idx="12"/>
          </p:nvPr>
        </p:nvSpPr>
        <p:spPr/>
        <p:txBody>
          <a:bodyPr/>
          <a:lstStyle/>
          <a:p>
            <a:fld id="{D3AA40D0-1B2A-428C-8ACC-87F0ED3943C4}" type="slidenum">
              <a:rPr lang="en-US" smtClean="0"/>
              <a:t>25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705" y="1704130"/>
            <a:ext cx="9872444" cy="4607141"/>
          </a:xfrm>
          <a:prstGeom prst="rect">
            <a:avLst/>
          </a:prstGeom>
        </p:spPr>
      </p:pic>
      <p:sp>
        <p:nvSpPr>
          <p:cNvPr id="6" name="TextBox 5"/>
          <p:cNvSpPr txBox="1"/>
          <p:nvPr/>
        </p:nvSpPr>
        <p:spPr>
          <a:xfrm>
            <a:off x="3736884" y="1853248"/>
            <a:ext cx="4865615" cy="369332"/>
          </a:xfrm>
          <a:prstGeom prst="rect">
            <a:avLst/>
          </a:prstGeom>
          <a:noFill/>
        </p:spPr>
        <p:txBody>
          <a:bodyPr wrap="square" rtlCol="0">
            <a:spAutoFit/>
          </a:bodyPr>
          <a:lstStyle/>
          <a:p>
            <a:r>
              <a:rPr lang="en-US" dirty="0" smtClean="0">
                <a:solidFill>
                  <a:schemeClr val="bg1"/>
                </a:solidFill>
              </a:rPr>
              <a:t>Relative feature importance – Only Lags</a:t>
            </a:r>
            <a:endParaRPr lang="en-US" dirty="0">
              <a:solidFill>
                <a:schemeClr val="bg1"/>
              </a:solidFill>
            </a:endParaRPr>
          </a:p>
        </p:txBody>
      </p:sp>
    </p:spTree>
    <p:extLst>
      <p:ext uri="{BB962C8B-B14F-4D97-AF65-F5344CB8AC3E}">
        <p14:creationId xmlns:p14="http://schemas.microsoft.com/office/powerpoint/2010/main" val="22811564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sp>
        <p:nvSpPr>
          <p:cNvPr id="4" name="Slide Number Placeholder 3"/>
          <p:cNvSpPr>
            <a:spLocks noGrp="1"/>
          </p:cNvSpPr>
          <p:nvPr>
            <p:ph type="sldNum" sz="quarter" idx="12"/>
          </p:nvPr>
        </p:nvSpPr>
        <p:spPr/>
        <p:txBody>
          <a:bodyPr/>
          <a:lstStyle/>
          <a:p>
            <a:fld id="{D3AA40D0-1B2A-428C-8ACC-87F0ED3943C4}" type="slidenum">
              <a:rPr lang="en-US" smtClean="0"/>
              <a:t>26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932" y="1351793"/>
            <a:ext cx="9851472" cy="4597354"/>
          </a:xfrm>
          <a:prstGeom prst="rect">
            <a:avLst/>
          </a:prstGeom>
        </p:spPr>
      </p:pic>
      <p:sp>
        <p:nvSpPr>
          <p:cNvPr id="6" name="TextBox 5"/>
          <p:cNvSpPr txBox="1"/>
          <p:nvPr/>
        </p:nvSpPr>
        <p:spPr>
          <a:xfrm>
            <a:off x="377505" y="6140741"/>
            <a:ext cx="11132190" cy="369332"/>
          </a:xfrm>
          <a:prstGeom prst="rect">
            <a:avLst/>
          </a:prstGeom>
          <a:noFill/>
        </p:spPr>
        <p:txBody>
          <a:bodyPr wrap="square" rtlCol="0">
            <a:spAutoFit/>
          </a:bodyPr>
          <a:lstStyle/>
          <a:p>
            <a:r>
              <a:rPr lang="en-US" dirty="0" smtClean="0"/>
              <a:t>The model was improved by adding categorical variables: weekdays, hours and weekends</a:t>
            </a:r>
            <a:endParaRPr lang="en-US" dirty="0"/>
          </a:p>
        </p:txBody>
      </p:sp>
    </p:spTree>
    <p:extLst>
      <p:ext uri="{BB962C8B-B14F-4D97-AF65-F5344CB8AC3E}">
        <p14:creationId xmlns:p14="http://schemas.microsoft.com/office/powerpoint/2010/main" val="3183660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sp>
        <p:nvSpPr>
          <p:cNvPr id="4" name="Slide Number Placeholder 3"/>
          <p:cNvSpPr>
            <a:spLocks noGrp="1"/>
          </p:cNvSpPr>
          <p:nvPr>
            <p:ph type="sldNum" sz="quarter" idx="12"/>
          </p:nvPr>
        </p:nvSpPr>
        <p:spPr/>
        <p:txBody>
          <a:bodyPr/>
          <a:lstStyle/>
          <a:p>
            <a:fld id="{D3AA40D0-1B2A-428C-8ACC-87F0ED3943C4}" type="slidenum">
              <a:rPr lang="en-US" smtClean="0"/>
              <a:t>27</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761" y="1506989"/>
            <a:ext cx="9931167" cy="4634545"/>
          </a:xfrm>
          <a:prstGeom prst="rect">
            <a:avLst/>
          </a:prstGeom>
        </p:spPr>
      </p:pic>
      <p:sp>
        <p:nvSpPr>
          <p:cNvPr id="6" name="TextBox 5"/>
          <p:cNvSpPr txBox="1"/>
          <p:nvPr/>
        </p:nvSpPr>
        <p:spPr>
          <a:xfrm>
            <a:off x="3053594" y="1668582"/>
            <a:ext cx="7248088" cy="369332"/>
          </a:xfrm>
          <a:prstGeom prst="rect">
            <a:avLst/>
          </a:prstGeom>
          <a:noFill/>
        </p:spPr>
        <p:txBody>
          <a:bodyPr wrap="square" rtlCol="0">
            <a:spAutoFit/>
          </a:bodyPr>
          <a:lstStyle/>
          <a:p>
            <a:r>
              <a:rPr lang="en-US" dirty="0" smtClean="0">
                <a:solidFill>
                  <a:schemeClr val="bg1"/>
                </a:solidFill>
              </a:rPr>
              <a:t>Relative feature importance – Lags and categorical</a:t>
            </a:r>
            <a:endParaRPr lang="en-US" dirty="0">
              <a:solidFill>
                <a:schemeClr val="bg1"/>
              </a:solidFill>
            </a:endParaRPr>
          </a:p>
        </p:txBody>
      </p:sp>
      <p:sp>
        <p:nvSpPr>
          <p:cNvPr id="7" name="TextBox 6"/>
          <p:cNvSpPr txBox="1"/>
          <p:nvPr/>
        </p:nvSpPr>
        <p:spPr>
          <a:xfrm>
            <a:off x="1426128" y="6273765"/>
            <a:ext cx="8527410" cy="369332"/>
          </a:xfrm>
          <a:prstGeom prst="rect">
            <a:avLst/>
          </a:prstGeom>
          <a:noFill/>
        </p:spPr>
        <p:txBody>
          <a:bodyPr wrap="square" rtlCol="0">
            <a:spAutoFit/>
          </a:bodyPr>
          <a:lstStyle/>
          <a:p>
            <a:r>
              <a:rPr lang="en-US" dirty="0" smtClean="0"/>
              <a:t>Weekday and weekend categorical variables did not improve the model</a:t>
            </a:r>
            <a:endParaRPr lang="en-US" dirty="0"/>
          </a:p>
        </p:txBody>
      </p:sp>
    </p:spTree>
    <p:extLst>
      <p:ext uri="{BB962C8B-B14F-4D97-AF65-F5344CB8AC3E}">
        <p14:creationId xmlns:p14="http://schemas.microsoft.com/office/powerpoint/2010/main" val="12096926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sp>
        <p:nvSpPr>
          <p:cNvPr id="4" name="Slide Number Placeholder 3"/>
          <p:cNvSpPr>
            <a:spLocks noGrp="1"/>
          </p:cNvSpPr>
          <p:nvPr>
            <p:ph type="sldNum" sz="quarter" idx="12"/>
          </p:nvPr>
        </p:nvSpPr>
        <p:spPr/>
        <p:txBody>
          <a:bodyPr/>
          <a:lstStyle/>
          <a:p>
            <a:fld id="{D3AA40D0-1B2A-428C-8ACC-87F0ED3943C4}" type="slidenum">
              <a:rPr lang="en-US" smtClean="0"/>
              <a:t>28</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303" y="1775438"/>
            <a:ext cx="9453094" cy="4411444"/>
          </a:xfrm>
          <a:prstGeom prst="rect">
            <a:avLst/>
          </a:prstGeom>
        </p:spPr>
      </p:pic>
      <p:sp>
        <p:nvSpPr>
          <p:cNvPr id="6" name="TextBox 5"/>
          <p:cNvSpPr txBox="1"/>
          <p:nvPr/>
        </p:nvSpPr>
        <p:spPr>
          <a:xfrm>
            <a:off x="3973534" y="6342076"/>
            <a:ext cx="4277038" cy="369332"/>
          </a:xfrm>
          <a:prstGeom prst="rect">
            <a:avLst/>
          </a:prstGeom>
          <a:noFill/>
        </p:spPr>
        <p:txBody>
          <a:bodyPr wrap="square" rtlCol="0">
            <a:spAutoFit/>
          </a:bodyPr>
          <a:lstStyle/>
          <a:p>
            <a:r>
              <a:rPr lang="en-US" dirty="0" smtClean="0"/>
              <a:t>Lasso only slightly improved the fit</a:t>
            </a:r>
            <a:endParaRPr lang="en-US" dirty="0"/>
          </a:p>
        </p:txBody>
      </p:sp>
    </p:spTree>
    <p:extLst>
      <p:ext uri="{BB962C8B-B14F-4D97-AF65-F5344CB8AC3E}">
        <p14:creationId xmlns:p14="http://schemas.microsoft.com/office/powerpoint/2010/main" val="27149315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sp>
        <p:nvSpPr>
          <p:cNvPr id="4" name="Slide Number Placeholder 3"/>
          <p:cNvSpPr>
            <a:spLocks noGrp="1"/>
          </p:cNvSpPr>
          <p:nvPr>
            <p:ph type="sldNum" sz="quarter" idx="12"/>
          </p:nvPr>
        </p:nvSpPr>
        <p:spPr/>
        <p:txBody>
          <a:bodyPr/>
          <a:lstStyle/>
          <a:p>
            <a:fld id="{D3AA40D0-1B2A-428C-8ACC-87F0ED3943C4}" type="slidenum">
              <a:rPr lang="en-US" smtClean="0"/>
              <a:t>29</a:t>
            </a:fld>
            <a:endParaRPr lang="en-US"/>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1743" y="1618234"/>
            <a:ext cx="9879839" cy="4610591"/>
          </a:xfrm>
        </p:spPr>
      </p:pic>
      <p:sp>
        <p:nvSpPr>
          <p:cNvPr id="8" name="TextBox 7"/>
          <p:cNvSpPr txBox="1"/>
          <p:nvPr/>
        </p:nvSpPr>
        <p:spPr>
          <a:xfrm>
            <a:off x="3590037" y="1760861"/>
            <a:ext cx="6338333" cy="369332"/>
          </a:xfrm>
          <a:prstGeom prst="rect">
            <a:avLst/>
          </a:prstGeom>
          <a:noFill/>
        </p:spPr>
        <p:txBody>
          <a:bodyPr wrap="square" rtlCol="0">
            <a:spAutoFit/>
          </a:bodyPr>
          <a:lstStyle/>
          <a:p>
            <a:r>
              <a:rPr lang="en-US" dirty="0" smtClean="0">
                <a:solidFill>
                  <a:schemeClr val="bg1"/>
                </a:solidFill>
              </a:rPr>
              <a:t>Relative feature Lasso lags and categorical</a:t>
            </a:r>
            <a:endParaRPr lang="en-US" dirty="0">
              <a:solidFill>
                <a:schemeClr val="bg1"/>
              </a:solidFill>
            </a:endParaRPr>
          </a:p>
        </p:txBody>
      </p:sp>
    </p:spTree>
    <p:extLst>
      <p:ext uri="{BB962C8B-B14F-4D97-AF65-F5344CB8AC3E}">
        <p14:creationId xmlns:p14="http://schemas.microsoft.com/office/powerpoint/2010/main" val="1553389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 Description</a:t>
            </a:r>
            <a:endParaRPr lang="en-US" dirty="0"/>
          </a:p>
        </p:txBody>
      </p:sp>
      <p:sp>
        <p:nvSpPr>
          <p:cNvPr id="3" name="Content Placeholder 2"/>
          <p:cNvSpPr>
            <a:spLocks noGrp="1"/>
          </p:cNvSpPr>
          <p:nvPr>
            <p:ph idx="1"/>
          </p:nvPr>
        </p:nvSpPr>
        <p:spPr/>
        <p:txBody>
          <a:bodyPr>
            <a:normAutofit/>
          </a:bodyPr>
          <a:lstStyle/>
          <a:p>
            <a:r>
              <a:rPr lang="en-US" b="1" dirty="0" smtClean="0"/>
              <a:t>Dataset </a:t>
            </a:r>
            <a:r>
              <a:rPr lang="en-US" b="1" dirty="0" smtClean="0"/>
              <a:t>name: </a:t>
            </a:r>
            <a:r>
              <a:rPr lang="en-US" dirty="0" smtClean="0"/>
              <a:t>Taxi </a:t>
            </a:r>
            <a:r>
              <a:rPr lang="en-US" dirty="0"/>
              <a:t>Service Trajectory - Prediction Challenge, ECML PKDD 2015 Data </a:t>
            </a:r>
            <a:r>
              <a:rPr lang="en-US" dirty="0" smtClean="0"/>
              <a:t>Set</a:t>
            </a:r>
          </a:p>
          <a:p>
            <a:r>
              <a:rPr lang="en-US" b="1" dirty="0" smtClean="0"/>
              <a:t>Citation: </a:t>
            </a:r>
            <a:r>
              <a:rPr lang="en-US" dirty="0"/>
              <a:t>Moreira-Matias, L., Gama, J., Ferreira, M., Mendes-Moreira, J., </a:t>
            </a:r>
            <a:r>
              <a:rPr lang="en-US" dirty="0" err="1"/>
              <a:t>Damas</a:t>
            </a:r>
            <a:r>
              <a:rPr lang="en-US" dirty="0"/>
              <a:t>, L., ”Predicting Taxi–Passenger Demand Using Streaming Data”. In: IEEE Transactions on Intelligent Transportation Systems, vol.14, no.3, pp.1393-1402, September (2013</a:t>
            </a:r>
            <a:r>
              <a:rPr lang="en-US" dirty="0" smtClean="0"/>
              <a:t>)</a:t>
            </a:r>
          </a:p>
          <a:p>
            <a:r>
              <a:rPr lang="en-US" dirty="0" smtClean="0"/>
              <a:t>Accurate </a:t>
            </a:r>
            <a:r>
              <a:rPr lang="en-US" dirty="0"/>
              <a:t>dataset describing complete year (from 01/07/2013 to 30/06/2014) of the </a:t>
            </a:r>
            <a:r>
              <a:rPr lang="en-US" dirty="0" smtClean="0"/>
              <a:t>trajectories </a:t>
            </a:r>
            <a:r>
              <a:rPr lang="en-US" dirty="0"/>
              <a:t>performed by </a:t>
            </a:r>
            <a:r>
              <a:rPr lang="en-US" dirty="0" smtClean="0"/>
              <a:t>442 </a:t>
            </a:r>
            <a:r>
              <a:rPr lang="en-US" dirty="0"/>
              <a:t>taxis running in the city of Porto, in </a:t>
            </a:r>
            <a:r>
              <a:rPr lang="en-US" dirty="0" smtClean="0"/>
              <a:t>Portugal. Each </a:t>
            </a:r>
            <a:r>
              <a:rPr lang="en-US" dirty="0"/>
              <a:t>data sample corresponds to one completed trip.</a:t>
            </a:r>
          </a:p>
          <a:p>
            <a:endParaRPr lang="en-US" b="1" dirty="0" smtClean="0"/>
          </a:p>
          <a:p>
            <a:endParaRPr lang="en-US" dirty="0"/>
          </a:p>
        </p:txBody>
      </p:sp>
      <p:sp>
        <p:nvSpPr>
          <p:cNvPr id="4" name="Slide Number Placeholder 3"/>
          <p:cNvSpPr>
            <a:spLocks noGrp="1"/>
          </p:cNvSpPr>
          <p:nvPr>
            <p:ph type="sldNum" sz="quarter" idx="12"/>
          </p:nvPr>
        </p:nvSpPr>
        <p:spPr/>
        <p:txBody>
          <a:bodyPr/>
          <a:lstStyle/>
          <a:p>
            <a:fld id="{D3AA40D0-1B2A-428C-8ACC-87F0ED3943C4}" type="slidenum">
              <a:rPr lang="en-US" smtClean="0"/>
              <a:t>3</a:t>
            </a:fld>
            <a:endParaRPr lang="en-US"/>
          </a:p>
        </p:txBody>
      </p:sp>
    </p:spTree>
    <p:extLst>
      <p:ext uri="{BB962C8B-B14F-4D97-AF65-F5344CB8AC3E}">
        <p14:creationId xmlns:p14="http://schemas.microsoft.com/office/powerpoint/2010/main" val="15879543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 Model</a:t>
            </a:r>
            <a:endParaRPr lang="en-US" dirty="0"/>
          </a:p>
        </p:txBody>
      </p:sp>
      <p:sp>
        <p:nvSpPr>
          <p:cNvPr id="4" name="Slide Number Placeholder 3"/>
          <p:cNvSpPr>
            <a:spLocks noGrp="1"/>
          </p:cNvSpPr>
          <p:nvPr>
            <p:ph type="sldNum" sz="quarter" idx="12"/>
          </p:nvPr>
        </p:nvSpPr>
        <p:spPr/>
        <p:txBody>
          <a:bodyPr/>
          <a:lstStyle/>
          <a:p>
            <a:fld id="{D3AA40D0-1B2A-428C-8ACC-87F0ED3943C4}" type="slidenum">
              <a:rPr lang="en-US" smtClean="0"/>
              <a:t>30</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844544241"/>
              </p:ext>
            </p:extLst>
          </p:nvPr>
        </p:nvGraphicFramePr>
        <p:xfrm>
          <a:off x="1675468" y="2246462"/>
          <a:ext cx="8127999" cy="148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xmlns="" val="527463263"/>
                    </a:ext>
                  </a:extLst>
                </a:gridCol>
                <a:gridCol w="2709333">
                  <a:extLst>
                    <a:ext uri="{9D8B030D-6E8A-4147-A177-3AD203B41FA5}">
                      <a16:colId xmlns:a16="http://schemas.microsoft.com/office/drawing/2014/main" xmlns="" val="2806133420"/>
                    </a:ext>
                  </a:extLst>
                </a:gridCol>
                <a:gridCol w="2709333">
                  <a:extLst>
                    <a:ext uri="{9D8B030D-6E8A-4147-A177-3AD203B41FA5}">
                      <a16:colId xmlns:a16="http://schemas.microsoft.com/office/drawing/2014/main" xmlns="" val="1763815509"/>
                    </a:ext>
                  </a:extLst>
                </a:gridCol>
              </a:tblGrid>
              <a:tr h="370840">
                <a:tc>
                  <a:txBody>
                    <a:bodyPr/>
                    <a:lstStyle/>
                    <a:p>
                      <a:r>
                        <a:rPr lang="en-US" dirty="0" smtClean="0"/>
                        <a:t>Prediction</a:t>
                      </a:r>
                      <a:endParaRPr lang="en-US" dirty="0"/>
                    </a:p>
                  </a:txBody>
                  <a:tcPr/>
                </a:tc>
                <a:tc>
                  <a:txBody>
                    <a:bodyPr/>
                    <a:lstStyle/>
                    <a:p>
                      <a:r>
                        <a:rPr lang="en-US" dirty="0" smtClean="0"/>
                        <a:t>MAPE Prediction</a:t>
                      </a:r>
                      <a:endParaRPr lang="en-US" dirty="0"/>
                    </a:p>
                  </a:txBody>
                  <a:tcPr/>
                </a:tc>
                <a:tc>
                  <a:txBody>
                    <a:bodyPr/>
                    <a:lstStyle/>
                    <a:p>
                      <a:r>
                        <a:rPr lang="en-US" dirty="0" smtClean="0"/>
                        <a:t>Total</a:t>
                      </a:r>
                      <a:r>
                        <a:rPr lang="en-US" baseline="0" dirty="0" smtClean="0"/>
                        <a:t> MAPE</a:t>
                      </a:r>
                      <a:endParaRPr lang="en-US" dirty="0"/>
                    </a:p>
                  </a:txBody>
                  <a:tcPr/>
                </a:tc>
                <a:extLst>
                  <a:ext uri="{0D108BD9-81ED-4DB2-BD59-A6C34878D82A}">
                    <a16:rowId xmlns:a16="http://schemas.microsoft.com/office/drawing/2014/main" xmlns="" val="1488487013"/>
                  </a:ext>
                </a:extLst>
              </a:tr>
              <a:tr h="370840">
                <a:tc>
                  <a:txBody>
                    <a:bodyPr/>
                    <a:lstStyle/>
                    <a:p>
                      <a:r>
                        <a:rPr lang="en-US" dirty="0" smtClean="0"/>
                        <a:t>12h</a:t>
                      </a:r>
                      <a:endParaRPr lang="en-US" dirty="0"/>
                    </a:p>
                  </a:txBody>
                  <a:tcPr/>
                </a:tc>
                <a:tc>
                  <a:txBody>
                    <a:bodyPr/>
                    <a:lstStyle/>
                    <a:p>
                      <a:r>
                        <a:rPr lang="en-US" dirty="0" smtClean="0"/>
                        <a:t>19.22%</a:t>
                      </a:r>
                      <a:endParaRPr lang="en-US" dirty="0"/>
                    </a:p>
                  </a:txBody>
                  <a:tcPr/>
                </a:tc>
                <a:tc>
                  <a:txBody>
                    <a:bodyPr/>
                    <a:lstStyle/>
                    <a:p>
                      <a:r>
                        <a:rPr lang="en-US" dirty="0" smtClean="0"/>
                        <a:t>32.61%</a:t>
                      </a:r>
                      <a:endParaRPr lang="en-US" dirty="0"/>
                    </a:p>
                  </a:txBody>
                  <a:tcPr/>
                </a:tc>
                <a:extLst>
                  <a:ext uri="{0D108BD9-81ED-4DB2-BD59-A6C34878D82A}">
                    <a16:rowId xmlns:a16="http://schemas.microsoft.com/office/drawing/2014/main" xmlns="" val="3722836488"/>
                  </a:ext>
                </a:extLst>
              </a:tr>
              <a:tr h="370840">
                <a:tc>
                  <a:txBody>
                    <a:bodyPr/>
                    <a:lstStyle/>
                    <a:p>
                      <a:r>
                        <a:rPr lang="en-US" dirty="0" smtClean="0"/>
                        <a:t>24h</a:t>
                      </a:r>
                      <a:endParaRPr lang="en-US" dirty="0"/>
                    </a:p>
                  </a:txBody>
                  <a:tcPr/>
                </a:tc>
                <a:tc>
                  <a:txBody>
                    <a:bodyPr/>
                    <a:lstStyle/>
                    <a:p>
                      <a:r>
                        <a:rPr lang="en-US" dirty="0" smtClean="0"/>
                        <a:t>15.69%</a:t>
                      </a:r>
                      <a:endParaRPr lang="en-US" dirty="0"/>
                    </a:p>
                  </a:txBody>
                  <a:tcPr/>
                </a:tc>
                <a:tc>
                  <a:txBody>
                    <a:bodyPr/>
                    <a:lstStyle/>
                    <a:p>
                      <a:r>
                        <a:rPr lang="en-US" dirty="0" smtClean="0"/>
                        <a:t>32.28%</a:t>
                      </a:r>
                      <a:endParaRPr lang="en-US" dirty="0"/>
                    </a:p>
                  </a:txBody>
                  <a:tcPr/>
                </a:tc>
                <a:extLst>
                  <a:ext uri="{0D108BD9-81ED-4DB2-BD59-A6C34878D82A}">
                    <a16:rowId xmlns:a16="http://schemas.microsoft.com/office/drawing/2014/main" xmlns="" val="2235227199"/>
                  </a:ext>
                </a:extLst>
              </a:tr>
              <a:tr h="370840">
                <a:tc>
                  <a:txBody>
                    <a:bodyPr/>
                    <a:lstStyle/>
                    <a:p>
                      <a:r>
                        <a:rPr lang="en-US" dirty="0" smtClean="0"/>
                        <a:t>48h</a:t>
                      </a:r>
                      <a:endParaRPr lang="en-US" dirty="0"/>
                    </a:p>
                  </a:txBody>
                  <a:tcPr/>
                </a:tc>
                <a:tc>
                  <a:txBody>
                    <a:bodyPr/>
                    <a:lstStyle/>
                    <a:p>
                      <a:r>
                        <a:rPr lang="en-US" dirty="0" smtClean="0"/>
                        <a:t>23.36%</a:t>
                      </a:r>
                      <a:endParaRPr lang="en-US" dirty="0"/>
                    </a:p>
                  </a:txBody>
                  <a:tcPr/>
                </a:tc>
                <a:tc>
                  <a:txBody>
                    <a:bodyPr/>
                    <a:lstStyle/>
                    <a:p>
                      <a:r>
                        <a:rPr lang="en-US" dirty="0" smtClean="0"/>
                        <a:t>32.24%</a:t>
                      </a:r>
                      <a:endParaRPr lang="en-US" dirty="0"/>
                    </a:p>
                  </a:txBody>
                  <a:tcPr/>
                </a:tc>
                <a:extLst>
                  <a:ext uri="{0D108BD9-81ED-4DB2-BD59-A6C34878D82A}">
                    <a16:rowId xmlns:a16="http://schemas.microsoft.com/office/drawing/2014/main" xmlns="" val="1410694337"/>
                  </a:ext>
                </a:extLst>
              </a:tr>
            </a:tbl>
          </a:graphicData>
        </a:graphic>
      </p:graphicFrame>
      <p:sp>
        <p:nvSpPr>
          <p:cNvPr id="6" name="TextBox 5"/>
          <p:cNvSpPr txBox="1"/>
          <p:nvPr/>
        </p:nvSpPr>
        <p:spPr>
          <a:xfrm>
            <a:off x="1564547" y="4244829"/>
            <a:ext cx="8837802" cy="369332"/>
          </a:xfrm>
          <a:prstGeom prst="rect">
            <a:avLst/>
          </a:prstGeom>
          <a:noFill/>
        </p:spPr>
        <p:txBody>
          <a:bodyPr wrap="square" rtlCol="0">
            <a:spAutoFit/>
          </a:bodyPr>
          <a:lstStyle/>
          <a:p>
            <a:r>
              <a:rPr lang="en-US" dirty="0" smtClean="0"/>
              <a:t>The model with no categorical variables was used due to its smaller MAPE</a:t>
            </a:r>
            <a:endParaRPr lang="en-US" dirty="0"/>
          </a:p>
        </p:txBody>
      </p:sp>
    </p:spTree>
    <p:extLst>
      <p:ext uri="{BB962C8B-B14F-4D97-AF65-F5344CB8AC3E}">
        <p14:creationId xmlns:p14="http://schemas.microsoft.com/office/powerpoint/2010/main" val="26571651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Forest</a:t>
            </a:r>
            <a:endParaRPr lang="en-US" dirty="0"/>
          </a:p>
        </p:txBody>
      </p:sp>
      <p:sp>
        <p:nvSpPr>
          <p:cNvPr id="3" name="Content Placeholder 2"/>
          <p:cNvSpPr>
            <a:spLocks noGrp="1"/>
          </p:cNvSpPr>
          <p:nvPr>
            <p:ph idx="1"/>
          </p:nvPr>
        </p:nvSpPr>
        <p:spPr/>
        <p:txBody>
          <a:bodyPr/>
          <a:lstStyle/>
          <a:p>
            <a:r>
              <a:rPr lang="en-US" dirty="0" smtClean="0"/>
              <a:t>Creates many decision trees with randomly selected features and random sample selection with replacement (</a:t>
            </a:r>
            <a:r>
              <a:rPr lang="en-US" dirty="0" err="1" smtClean="0"/>
              <a:t>baggin</a:t>
            </a:r>
            <a:r>
              <a:rPr lang="en-US" dirty="0" smtClean="0"/>
              <a:t>)</a:t>
            </a:r>
          </a:p>
          <a:p>
            <a:r>
              <a:rPr lang="en-US" dirty="0" smtClean="0"/>
              <a:t>An aggregated score of relative feature importance is determined.</a:t>
            </a:r>
          </a:p>
          <a:p>
            <a:r>
              <a:rPr lang="en-US" dirty="0" smtClean="0"/>
              <a:t>Algorithm decreases variance of the model without increasing bias</a:t>
            </a:r>
          </a:p>
          <a:p>
            <a:r>
              <a:rPr lang="en-US" dirty="0" smtClean="0"/>
              <a:t>Features for the model were the lags from 6 to 24, hour, weekend and weekday labels.</a:t>
            </a:r>
          </a:p>
          <a:p>
            <a:r>
              <a:rPr lang="en-US" dirty="0" smtClean="0"/>
              <a:t>1000 trees were trained</a:t>
            </a:r>
            <a:endParaRPr lang="en-US" dirty="0"/>
          </a:p>
        </p:txBody>
      </p:sp>
      <p:sp>
        <p:nvSpPr>
          <p:cNvPr id="4" name="Slide Number Placeholder 3"/>
          <p:cNvSpPr>
            <a:spLocks noGrp="1"/>
          </p:cNvSpPr>
          <p:nvPr>
            <p:ph type="sldNum" sz="quarter" idx="12"/>
          </p:nvPr>
        </p:nvSpPr>
        <p:spPr/>
        <p:txBody>
          <a:bodyPr/>
          <a:lstStyle/>
          <a:p>
            <a:fld id="{D3AA40D0-1B2A-428C-8ACC-87F0ED3943C4}" type="slidenum">
              <a:rPr lang="en-US" smtClean="0"/>
              <a:t>31</a:t>
            </a:fld>
            <a:endParaRPr lang="en-US"/>
          </a:p>
        </p:txBody>
      </p:sp>
    </p:spTree>
    <p:extLst>
      <p:ext uri="{BB962C8B-B14F-4D97-AF65-F5344CB8AC3E}">
        <p14:creationId xmlns:p14="http://schemas.microsoft.com/office/powerpoint/2010/main" val="41213858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Forest</a:t>
            </a:r>
            <a:endParaRPr lang="en-US" dirty="0"/>
          </a:p>
        </p:txBody>
      </p:sp>
      <p:sp>
        <p:nvSpPr>
          <p:cNvPr id="4" name="Slide Number Placeholder 3"/>
          <p:cNvSpPr>
            <a:spLocks noGrp="1"/>
          </p:cNvSpPr>
          <p:nvPr>
            <p:ph type="sldNum" sz="quarter" idx="12"/>
          </p:nvPr>
        </p:nvSpPr>
        <p:spPr/>
        <p:txBody>
          <a:bodyPr/>
          <a:lstStyle/>
          <a:p>
            <a:fld id="{D3AA40D0-1B2A-428C-8ACC-87F0ED3943C4}" type="slidenum">
              <a:rPr lang="en-US" smtClean="0"/>
              <a:t>32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915" y="2031389"/>
            <a:ext cx="5852172" cy="4389129"/>
          </a:xfrm>
          <a:prstGeom prst="rect">
            <a:avLst/>
          </a:prstGeom>
        </p:spPr>
      </p:pic>
      <p:sp>
        <p:nvSpPr>
          <p:cNvPr id="6" name="Rectangle 5"/>
          <p:cNvSpPr/>
          <p:nvPr/>
        </p:nvSpPr>
        <p:spPr>
          <a:xfrm>
            <a:off x="7573861" y="2031389"/>
            <a:ext cx="2140591" cy="4339650"/>
          </a:xfrm>
          <a:prstGeom prst="rect">
            <a:avLst/>
          </a:prstGeom>
        </p:spPr>
        <p:txBody>
          <a:bodyPr wrap="square">
            <a:spAutoFit/>
          </a:bodyPr>
          <a:lstStyle/>
          <a:p>
            <a:r>
              <a:rPr lang="en-US" sz="1200" dirty="0" smtClean="0"/>
              <a:t>Feature List: </a:t>
            </a:r>
          </a:p>
          <a:p>
            <a:r>
              <a:rPr lang="nn-NO" sz="1200" dirty="0"/>
              <a:t>0 = lag_6</a:t>
            </a:r>
          </a:p>
          <a:p>
            <a:r>
              <a:rPr lang="nn-NO" sz="1200" dirty="0"/>
              <a:t>1 = lag_7</a:t>
            </a:r>
          </a:p>
          <a:p>
            <a:r>
              <a:rPr lang="nn-NO" sz="1200" dirty="0"/>
              <a:t>2 = lag_8</a:t>
            </a:r>
          </a:p>
          <a:p>
            <a:r>
              <a:rPr lang="nn-NO" sz="1200" dirty="0"/>
              <a:t>3 = lag_9</a:t>
            </a:r>
          </a:p>
          <a:p>
            <a:r>
              <a:rPr lang="nn-NO" sz="1200" dirty="0"/>
              <a:t>4 = lag_10</a:t>
            </a:r>
          </a:p>
          <a:p>
            <a:r>
              <a:rPr lang="nn-NO" sz="1200" dirty="0"/>
              <a:t>5 = lag_11</a:t>
            </a:r>
          </a:p>
          <a:p>
            <a:r>
              <a:rPr lang="nn-NO" sz="1200" dirty="0"/>
              <a:t>6 = lag_12</a:t>
            </a:r>
          </a:p>
          <a:p>
            <a:r>
              <a:rPr lang="nn-NO" sz="1200" dirty="0"/>
              <a:t>7 = lag_13</a:t>
            </a:r>
          </a:p>
          <a:p>
            <a:r>
              <a:rPr lang="nn-NO" sz="1200" dirty="0"/>
              <a:t>8 = lag_14</a:t>
            </a:r>
          </a:p>
          <a:p>
            <a:r>
              <a:rPr lang="nn-NO" sz="1200" dirty="0"/>
              <a:t>9 = lag_15</a:t>
            </a:r>
          </a:p>
          <a:p>
            <a:r>
              <a:rPr lang="nn-NO" sz="1200" dirty="0"/>
              <a:t>10 = lag_16</a:t>
            </a:r>
          </a:p>
          <a:p>
            <a:r>
              <a:rPr lang="nn-NO" sz="1200" dirty="0"/>
              <a:t>11 = lag_17</a:t>
            </a:r>
          </a:p>
          <a:p>
            <a:r>
              <a:rPr lang="nn-NO" sz="1200" dirty="0"/>
              <a:t>12 = lag_18</a:t>
            </a:r>
          </a:p>
          <a:p>
            <a:r>
              <a:rPr lang="nn-NO" sz="1200" dirty="0"/>
              <a:t>13 = lag_19</a:t>
            </a:r>
          </a:p>
          <a:p>
            <a:r>
              <a:rPr lang="nn-NO" sz="1200" dirty="0"/>
              <a:t>14 = lag_20</a:t>
            </a:r>
          </a:p>
          <a:p>
            <a:r>
              <a:rPr lang="nn-NO" sz="1200" dirty="0"/>
              <a:t>15 = lag_21</a:t>
            </a:r>
          </a:p>
          <a:p>
            <a:r>
              <a:rPr lang="nn-NO" sz="1200" dirty="0"/>
              <a:t>16 = lag_22</a:t>
            </a:r>
          </a:p>
          <a:p>
            <a:r>
              <a:rPr lang="nn-NO" sz="1200" dirty="0"/>
              <a:t>17 = lag_23</a:t>
            </a:r>
          </a:p>
          <a:p>
            <a:r>
              <a:rPr lang="nn-NO" sz="1200" dirty="0"/>
              <a:t>18 = lag_24</a:t>
            </a:r>
          </a:p>
          <a:p>
            <a:r>
              <a:rPr lang="nn-NO" sz="1200" dirty="0"/>
              <a:t>19 = hour</a:t>
            </a:r>
          </a:p>
          <a:p>
            <a:r>
              <a:rPr lang="nn-NO" sz="1200" dirty="0"/>
              <a:t>20 = weekday</a:t>
            </a:r>
          </a:p>
          <a:p>
            <a:r>
              <a:rPr lang="nn-NO" sz="1200" dirty="0"/>
              <a:t>21 = is_weekend</a:t>
            </a:r>
            <a:endParaRPr lang="en-US" sz="1200" dirty="0"/>
          </a:p>
        </p:txBody>
      </p:sp>
    </p:spTree>
    <p:extLst>
      <p:ext uri="{BB962C8B-B14F-4D97-AF65-F5344CB8AC3E}">
        <p14:creationId xmlns:p14="http://schemas.microsoft.com/office/powerpoint/2010/main" val="42900784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Forest</a:t>
            </a:r>
            <a:endParaRPr lang="en-US" dirty="0"/>
          </a:p>
        </p:txBody>
      </p:sp>
      <p:sp>
        <p:nvSpPr>
          <p:cNvPr id="4" name="Slide Number Placeholder 3"/>
          <p:cNvSpPr>
            <a:spLocks noGrp="1"/>
          </p:cNvSpPr>
          <p:nvPr>
            <p:ph type="sldNum" sz="quarter" idx="12"/>
          </p:nvPr>
        </p:nvSpPr>
        <p:spPr/>
        <p:txBody>
          <a:bodyPr/>
          <a:lstStyle/>
          <a:p>
            <a:fld id="{D3AA40D0-1B2A-428C-8ACC-87F0ED3943C4}" type="slidenum">
              <a:rPr lang="en-US" smtClean="0"/>
              <a:t>33</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511817556"/>
              </p:ext>
            </p:extLst>
          </p:nvPr>
        </p:nvGraphicFramePr>
        <p:xfrm>
          <a:off x="1675468" y="2246462"/>
          <a:ext cx="8127999" cy="18542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xmlns="" val="527463263"/>
                    </a:ext>
                  </a:extLst>
                </a:gridCol>
                <a:gridCol w="2709333">
                  <a:extLst>
                    <a:ext uri="{9D8B030D-6E8A-4147-A177-3AD203B41FA5}">
                      <a16:colId xmlns:a16="http://schemas.microsoft.com/office/drawing/2014/main" xmlns="" val="2806133420"/>
                    </a:ext>
                  </a:extLst>
                </a:gridCol>
                <a:gridCol w="2709333">
                  <a:extLst>
                    <a:ext uri="{9D8B030D-6E8A-4147-A177-3AD203B41FA5}">
                      <a16:colId xmlns:a16="http://schemas.microsoft.com/office/drawing/2014/main" xmlns="" val="1763815509"/>
                    </a:ext>
                  </a:extLst>
                </a:gridCol>
              </a:tblGrid>
              <a:tr h="370840">
                <a:tc>
                  <a:txBody>
                    <a:bodyPr/>
                    <a:lstStyle/>
                    <a:p>
                      <a:r>
                        <a:rPr lang="en-US" dirty="0" smtClean="0"/>
                        <a:t>Prediction</a:t>
                      </a:r>
                      <a:endParaRPr lang="en-US" dirty="0"/>
                    </a:p>
                  </a:txBody>
                  <a:tcPr/>
                </a:tc>
                <a:tc>
                  <a:txBody>
                    <a:bodyPr/>
                    <a:lstStyle/>
                    <a:p>
                      <a:r>
                        <a:rPr lang="en-US" dirty="0" smtClean="0"/>
                        <a:t>MAPE Prediction</a:t>
                      </a:r>
                      <a:endParaRPr lang="en-US" dirty="0"/>
                    </a:p>
                  </a:txBody>
                  <a:tcPr/>
                </a:tc>
                <a:tc>
                  <a:txBody>
                    <a:bodyPr/>
                    <a:lstStyle/>
                    <a:p>
                      <a:r>
                        <a:rPr lang="en-US" dirty="0" smtClean="0"/>
                        <a:t>Total</a:t>
                      </a:r>
                      <a:r>
                        <a:rPr lang="en-US" baseline="0" dirty="0" smtClean="0"/>
                        <a:t> MAPE</a:t>
                      </a:r>
                      <a:endParaRPr lang="en-US" dirty="0"/>
                    </a:p>
                  </a:txBody>
                  <a:tcPr/>
                </a:tc>
                <a:extLst>
                  <a:ext uri="{0D108BD9-81ED-4DB2-BD59-A6C34878D82A}">
                    <a16:rowId xmlns:a16="http://schemas.microsoft.com/office/drawing/2014/main" xmlns="" val="1488487013"/>
                  </a:ext>
                </a:extLst>
              </a:tr>
              <a:tr h="370840">
                <a:tc>
                  <a:txBody>
                    <a:bodyPr/>
                    <a:lstStyle/>
                    <a:p>
                      <a:r>
                        <a:rPr lang="en-US" dirty="0" smtClean="0"/>
                        <a:t>12h</a:t>
                      </a:r>
                      <a:endParaRPr lang="en-US" dirty="0"/>
                    </a:p>
                  </a:txBody>
                  <a:tcPr/>
                </a:tc>
                <a:tc>
                  <a:txBody>
                    <a:bodyPr/>
                    <a:lstStyle/>
                    <a:p>
                      <a:r>
                        <a:rPr lang="en-US" dirty="0" smtClean="0"/>
                        <a:t>7.26%</a:t>
                      </a:r>
                      <a:endParaRPr lang="en-US" dirty="0"/>
                    </a:p>
                  </a:txBody>
                  <a:tcPr/>
                </a:tc>
                <a:tc>
                  <a:txBody>
                    <a:bodyPr/>
                    <a:lstStyle/>
                    <a:p>
                      <a:r>
                        <a:rPr lang="en-US" dirty="0" smtClean="0"/>
                        <a:t>7.22%</a:t>
                      </a:r>
                      <a:endParaRPr lang="en-US" dirty="0"/>
                    </a:p>
                  </a:txBody>
                  <a:tcPr/>
                </a:tc>
                <a:extLst>
                  <a:ext uri="{0D108BD9-81ED-4DB2-BD59-A6C34878D82A}">
                    <a16:rowId xmlns:a16="http://schemas.microsoft.com/office/drawing/2014/main" xmlns="" val="3722836488"/>
                  </a:ext>
                </a:extLst>
              </a:tr>
              <a:tr h="370840">
                <a:tc>
                  <a:txBody>
                    <a:bodyPr/>
                    <a:lstStyle/>
                    <a:p>
                      <a:r>
                        <a:rPr lang="en-US" dirty="0" smtClean="0"/>
                        <a:t>24h</a:t>
                      </a:r>
                      <a:endParaRPr lang="en-US" dirty="0"/>
                    </a:p>
                  </a:txBody>
                  <a:tcPr/>
                </a:tc>
                <a:tc>
                  <a:txBody>
                    <a:bodyPr/>
                    <a:lstStyle/>
                    <a:p>
                      <a:r>
                        <a:rPr lang="en-US" dirty="0" smtClean="0"/>
                        <a:t>10.32%</a:t>
                      </a:r>
                      <a:endParaRPr lang="en-US" dirty="0"/>
                    </a:p>
                  </a:txBody>
                  <a:tcPr/>
                </a:tc>
                <a:tc>
                  <a:txBody>
                    <a:bodyPr/>
                    <a:lstStyle/>
                    <a:p>
                      <a:r>
                        <a:rPr lang="en-US" dirty="0" smtClean="0"/>
                        <a:t>10.32%</a:t>
                      </a:r>
                      <a:endParaRPr lang="en-US" dirty="0"/>
                    </a:p>
                  </a:txBody>
                  <a:tcPr/>
                </a:tc>
                <a:extLst>
                  <a:ext uri="{0D108BD9-81ED-4DB2-BD59-A6C34878D82A}">
                    <a16:rowId xmlns:a16="http://schemas.microsoft.com/office/drawing/2014/main" xmlns="" val="2235227199"/>
                  </a:ext>
                </a:extLst>
              </a:tr>
              <a:tr h="370840">
                <a:tc>
                  <a:txBody>
                    <a:bodyPr/>
                    <a:lstStyle/>
                    <a:p>
                      <a:r>
                        <a:rPr lang="en-US" dirty="0" smtClean="0"/>
                        <a:t>48h</a:t>
                      </a:r>
                      <a:endParaRPr lang="en-US" dirty="0"/>
                    </a:p>
                  </a:txBody>
                  <a:tcPr/>
                </a:tc>
                <a:tc>
                  <a:txBody>
                    <a:bodyPr/>
                    <a:lstStyle/>
                    <a:p>
                      <a:r>
                        <a:rPr lang="en-US" dirty="0" smtClean="0"/>
                        <a:t>13.38%</a:t>
                      </a:r>
                      <a:endParaRPr lang="en-US" dirty="0"/>
                    </a:p>
                  </a:txBody>
                  <a:tcPr/>
                </a:tc>
                <a:tc>
                  <a:txBody>
                    <a:bodyPr/>
                    <a:lstStyle/>
                    <a:p>
                      <a:r>
                        <a:rPr lang="en-US" dirty="0" smtClean="0"/>
                        <a:t>13.39%</a:t>
                      </a:r>
                      <a:endParaRPr lang="en-US" dirty="0"/>
                    </a:p>
                  </a:txBody>
                  <a:tcPr/>
                </a:tc>
                <a:extLst>
                  <a:ext uri="{0D108BD9-81ED-4DB2-BD59-A6C34878D82A}">
                    <a16:rowId xmlns:a16="http://schemas.microsoft.com/office/drawing/2014/main" xmlns="" val="1410694337"/>
                  </a:ext>
                </a:extLst>
              </a:tr>
              <a:tr h="370840">
                <a:tc>
                  <a:txBody>
                    <a:bodyPr/>
                    <a:lstStyle/>
                    <a:p>
                      <a:r>
                        <a:rPr lang="en-US" dirty="0" smtClean="0"/>
                        <a:t>1 week</a:t>
                      </a:r>
                      <a:endParaRPr lang="en-US" dirty="0"/>
                    </a:p>
                  </a:txBody>
                  <a:tcPr/>
                </a:tc>
                <a:tc>
                  <a:txBody>
                    <a:bodyPr/>
                    <a:lstStyle/>
                    <a:p>
                      <a:r>
                        <a:rPr lang="en-US" dirty="0" smtClean="0"/>
                        <a:t>17.25%</a:t>
                      </a:r>
                      <a:endParaRPr lang="en-US" dirty="0"/>
                    </a:p>
                  </a:txBody>
                  <a:tcPr/>
                </a:tc>
                <a:tc>
                  <a:txBody>
                    <a:bodyPr/>
                    <a:lstStyle/>
                    <a:p>
                      <a:r>
                        <a:rPr lang="en-US" dirty="0" smtClean="0"/>
                        <a:t>13.29%</a:t>
                      </a:r>
                      <a:endParaRPr lang="en-US" dirty="0"/>
                    </a:p>
                  </a:txBody>
                  <a:tcPr/>
                </a:tc>
                <a:extLst>
                  <a:ext uri="{0D108BD9-81ED-4DB2-BD59-A6C34878D82A}">
                    <a16:rowId xmlns:a16="http://schemas.microsoft.com/office/drawing/2014/main" xmlns="" val="241803270"/>
                  </a:ext>
                </a:extLst>
              </a:tr>
            </a:tbl>
          </a:graphicData>
        </a:graphic>
      </p:graphicFrame>
    </p:spTree>
    <p:extLst>
      <p:ext uri="{BB962C8B-B14F-4D97-AF65-F5344CB8AC3E}">
        <p14:creationId xmlns:p14="http://schemas.microsoft.com/office/powerpoint/2010/main" val="5500127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Comparison Between Models and Literature</a:t>
            </a:r>
            <a:endParaRPr lang="en-US" dirty="0"/>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D3AA40D0-1B2A-428C-8ACC-87F0ED3943C4}" type="slidenum">
              <a:rPr lang="en-US" smtClean="0"/>
              <a:t>34</a:t>
            </a:fld>
            <a:endParaRPr lang="en-US"/>
          </a:p>
        </p:txBody>
      </p:sp>
    </p:spTree>
    <p:extLst>
      <p:ext uri="{BB962C8B-B14F-4D97-AF65-F5344CB8AC3E}">
        <p14:creationId xmlns:p14="http://schemas.microsoft.com/office/powerpoint/2010/main" val="32364008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Comparison</a:t>
            </a:r>
            <a:endParaRPr lang="en-US" dirty="0"/>
          </a:p>
        </p:txBody>
      </p:sp>
      <p:sp>
        <p:nvSpPr>
          <p:cNvPr id="4" name="Slide Number Placeholder 3"/>
          <p:cNvSpPr>
            <a:spLocks noGrp="1"/>
          </p:cNvSpPr>
          <p:nvPr>
            <p:ph type="sldNum" sz="quarter" idx="12"/>
          </p:nvPr>
        </p:nvSpPr>
        <p:spPr/>
        <p:txBody>
          <a:bodyPr/>
          <a:lstStyle/>
          <a:p>
            <a:fld id="{D3AA40D0-1B2A-428C-8ACC-87F0ED3943C4}" type="slidenum">
              <a:rPr lang="en-US" smtClean="0"/>
              <a:t>35</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295292703"/>
              </p:ext>
            </p:extLst>
          </p:nvPr>
        </p:nvGraphicFramePr>
        <p:xfrm>
          <a:off x="1499188" y="2219059"/>
          <a:ext cx="8521462" cy="2123440"/>
        </p:xfrm>
        <a:graphic>
          <a:graphicData uri="http://schemas.openxmlformats.org/drawingml/2006/table">
            <a:tbl>
              <a:tblPr firstRow="1" bandRow="1">
                <a:tableStyleId>{5C22544A-7EE6-4342-B048-85BDC9FD1C3A}</a:tableStyleId>
              </a:tblPr>
              <a:tblGrid>
                <a:gridCol w="2162606">
                  <a:extLst>
                    <a:ext uri="{9D8B030D-6E8A-4147-A177-3AD203B41FA5}">
                      <a16:colId xmlns:a16="http://schemas.microsoft.com/office/drawing/2014/main" xmlns="" val="862991921"/>
                    </a:ext>
                  </a:extLst>
                </a:gridCol>
                <a:gridCol w="1163766">
                  <a:extLst>
                    <a:ext uri="{9D8B030D-6E8A-4147-A177-3AD203B41FA5}">
                      <a16:colId xmlns:a16="http://schemas.microsoft.com/office/drawing/2014/main" xmlns="" val="2477775952"/>
                    </a:ext>
                  </a:extLst>
                </a:gridCol>
                <a:gridCol w="1663186">
                  <a:extLst>
                    <a:ext uri="{9D8B030D-6E8A-4147-A177-3AD203B41FA5}">
                      <a16:colId xmlns:a16="http://schemas.microsoft.com/office/drawing/2014/main" xmlns="" val="1527807099"/>
                    </a:ext>
                  </a:extLst>
                </a:gridCol>
                <a:gridCol w="1663186">
                  <a:extLst>
                    <a:ext uri="{9D8B030D-6E8A-4147-A177-3AD203B41FA5}">
                      <a16:colId xmlns:a16="http://schemas.microsoft.com/office/drawing/2014/main" xmlns="" val="3738970041"/>
                    </a:ext>
                  </a:extLst>
                </a:gridCol>
                <a:gridCol w="1868718">
                  <a:extLst>
                    <a:ext uri="{9D8B030D-6E8A-4147-A177-3AD203B41FA5}">
                      <a16:colId xmlns:a16="http://schemas.microsoft.com/office/drawing/2014/main" xmlns="" val="2348631187"/>
                    </a:ext>
                  </a:extLst>
                </a:gridCol>
              </a:tblGrid>
              <a:tr h="370840">
                <a:tc>
                  <a:txBody>
                    <a:bodyPr/>
                    <a:lstStyle/>
                    <a:p>
                      <a:r>
                        <a:rPr lang="en-US" dirty="0" smtClean="0"/>
                        <a:t>Model </a:t>
                      </a:r>
                      <a:endParaRPr lang="en-US" dirty="0"/>
                    </a:p>
                  </a:txBody>
                  <a:tcPr/>
                </a:tc>
                <a:tc>
                  <a:txBody>
                    <a:bodyPr/>
                    <a:lstStyle/>
                    <a:p>
                      <a:r>
                        <a:rPr lang="en-US" dirty="0" smtClean="0"/>
                        <a:t>12h MAPE</a:t>
                      </a:r>
                      <a:endParaRPr lang="en-US" dirty="0"/>
                    </a:p>
                  </a:txBody>
                  <a:tcPr/>
                </a:tc>
                <a:tc>
                  <a:txBody>
                    <a:bodyPr/>
                    <a:lstStyle/>
                    <a:p>
                      <a:r>
                        <a:rPr lang="en-US" dirty="0" smtClean="0"/>
                        <a:t>24h MAPE</a:t>
                      </a:r>
                      <a:endParaRPr lang="en-US" dirty="0"/>
                    </a:p>
                  </a:txBody>
                  <a:tcPr/>
                </a:tc>
                <a:tc>
                  <a:txBody>
                    <a:bodyPr/>
                    <a:lstStyle/>
                    <a:p>
                      <a:r>
                        <a:rPr lang="en-US" dirty="0" smtClean="0"/>
                        <a:t>48h MAPE</a:t>
                      </a:r>
                      <a:endParaRPr lang="en-US" dirty="0"/>
                    </a:p>
                  </a:txBody>
                  <a:tcPr/>
                </a:tc>
                <a:tc>
                  <a:txBody>
                    <a:bodyPr/>
                    <a:lstStyle/>
                    <a:p>
                      <a:r>
                        <a:rPr lang="en-US" dirty="0" smtClean="0"/>
                        <a:t>1 week MAPE</a:t>
                      </a:r>
                      <a:endParaRPr lang="en-US" dirty="0"/>
                    </a:p>
                  </a:txBody>
                  <a:tcPr/>
                </a:tc>
                <a:extLst>
                  <a:ext uri="{0D108BD9-81ED-4DB2-BD59-A6C34878D82A}">
                    <a16:rowId xmlns:a16="http://schemas.microsoft.com/office/drawing/2014/main" xmlns="" val="3864819196"/>
                  </a:ext>
                </a:extLst>
              </a:tr>
              <a:tr h="370840">
                <a:tc>
                  <a:txBody>
                    <a:bodyPr/>
                    <a:lstStyle/>
                    <a:p>
                      <a:r>
                        <a:rPr lang="en-US" dirty="0" smtClean="0"/>
                        <a:t>Holt-Winters</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35.46%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25.52%</a:t>
                      </a:r>
                    </a:p>
                  </a:txBody>
                  <a:tcPr/>
                </a:tc>
                <a:tc>
                  <a:txBody>
                    <a:bodyPr/>
                    <a:lstStyle/>
                    <a:p>
                      <a:r>
                        <a:rPr lang="en-US" dirty="0" smtClean="0"/>
                        <a:t>18.66%</a:t>
                      </a:r>
                      <a:endParaRPr lang="en-US" dirty="0"/>
                    </a:p>
                  </a:txBody>
                  <a:tcPr/>
                </a:tc>
                <a:tc>
                  <a:txBody>
                    <a:bodyPr/>
                    <a:lstStyle/>
                    <a:p>
                      <a:r>
                        <a:rPr lang="en-US" dirty="0" smtClean="0"/>
                        <a:t>-</a:t>
                      </a:r>
                      <a:endParaRPr lang="en-US" dirty="0"/>
                    </a:p>
                  </a:txBody>
                  <a:tcPr/>
                </a:tc>
                <a:extLst>
                  <a:ext uri="{0D108BD9-81ED-4DB2-BD59-A6C34878D82A}">
                    <a16:rowId xmlns:a16="http://schemas.microsoft.com/office/drawing/2014/main" xmlns="" val="849674314"/>
                  </a:ext>
                </a:extLst>
              </a:tr>
              <a:tr h="370840">
                <a:tc>
                  <a:txBody>
                    <a:bodyPr/>
                    <a:lstStyle/>
                    <a:p>
                      <a:r>
                        <a:rPr lang="en-US" dirty="0" smtClean="0"/>
                        <a:t>SARIMA</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19.22%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15.69%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23.36%</a:t>
                      </a:r>
                    </a:p>
                  </a:txBody>
                  <a:tcPr/>
                </a:tc>
                <a:tc>
                  <a:txBody>
                    <a:bodyPr/>
                    <a:lstStyle/>
                    <a:p>
                      <a:r>
                        <a:rPr lang="en-US" dirty="0" smtClean="0"/>
                        <a:t>-</a:t>
                      </a:r>
                      <a:endParaRPr lang="en-US" dirty="0"/>
                    </a:p>
                  </a:txBody>
                  <a:tcPr/>
                </a:tc>
                <a:extLst>
                  <a:ext uri="{0D108BD9-81ED-4DB2-BD59-A6C34878D82A}">
                    <a16:rowId xmlns:a16="http://schemas.microsoft.com/office/drawing/2014/main" xmlns="" val="925076954"/>
                  </a:ext>
                </a:extLst>
              </a:tr>
              <a:tr h="370840">
                <a:tc>
                  <a:txBody>
                    <a:bodyPr/>
                    <a:lstStyle/>
                    <a:p>
                      <a:r>
                        <a:rPr lang="en-US" dirty="0" smtClean="0"/>
                        <a:t>Linear Regression</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19.22%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15.69%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23.36%</a:t>
                      </a:r>
                    </a:p>
                  </a:txBody>
                  <a:tcPr/>
                </a:tc>
                <a:tc>
                  <a:txBody>
                    <a:bodyPr/>
                    <a:lstStyle/>
                    <a:p>
                      <a:r>
                        <a:rPr lang="en-US" dirty="0" smtClean="0"/>
                        <a:t>-</a:t>
                      </a:r>
                      <a:endParaRPr lang="en-US" dirty="0"/>
                    </a:p>
                  </a:txBody>
                  <a:tcPr/>
                </a:tc>
                <a:extLst>
                  <a:ext uri="{0D108BD9-81ED-4DB2-BD59-A6C34878D82A}">
                    <a16:rowId xmlns:a16="http://schemas.microsoft.com/office/drawing/2014/main" xmlns="" val="2649269449"/>
                  </a:ext>
                </a:extLst>
              </a:tr>
              <a:tr h="370840">
                <a:tc>
                  <a:txBody>
                    <a:bodyPr/>
                    <a:lstStyle/>
                    <a:p>
                      <a:r>
                        <a:rPr lang="en-US" dirty="0" smtClean="0"/>
                        <a:t>Random Forest</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7.26%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10.32%</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13.38%</a:t>
                      </a:r>
                      <a:endParaRPr lang="en-US" dirty="0"/>
                    </a:p>
                  </a:txBody>
                  <a:tcPr/>
                </a:tc>
                <a:tc>
                  <a:txBody>
                    <a:bodyPr/>
                    <a:lstStyle/>
                    <a:p>
                      <a:r>
                        <a:rPr lang="en-US" dirty="0" smtClean="0"/>
                        <a:t>17.25%</a:t>
                      </a:r>
                      <a:endParaRPr lang="en-US" dirty="0"/>
                    </a:p>
                  </a:txBody>
                  <a:tcPr/>
                </a:tc>
                <a:extLst>
                  <a:ext uri="{0D108BD9-81ED-4DB2-BD59-A6C34878D82A}">
                    <a16:rowId xmlns:a16="http://schemas.microsoft.com/office/drawing/2014/main" xmlns="" val="3893507412"/>
                  </a:ext>
                </a:extLst>
              </a:tr>
            </a:tbl>
          </a:graphicData>
        </a:graphic>
      </p:graphicFrame>
      <p:sp>
        <p:nvSpPr>
          <p:cNvPr id="11" name="TextBox 10"/>
          <p:cNvSpPr txBox="1"/>
          <p:nvPr/>
        </p:nvSpPr>
        <p:spPr>
          <a:xfrm>
            <a:off x="1299943" y="4987255"/>
            <a:ext cx="9471696" cy="646331"/>
          </a:xfrm>
          <a:prstGeom prst="rect">
            <a:avLst/>
          </a:prstGeom>
          <a:noFill/>
        </p:spPr>
        <p:txBody>
          <a:bodyPr wrap="square" rtlCol="0">
            <a:spAutoFit/>
          </a:bodyPr>
          <a:lstStyle/>
          <a:p>
            <a:r>
              <a:rPr lang="en-US" dirty="0" smtClean="0"/>
              <a:t>The Random Forest model gave the best predictions even at time scales far from the training set. Furthermore, training time with 1000 trees is less than 1 minute.</a:t>
            </a:r>
            <a:endParaRPr lang="en-US" dirty="0"/>
          </a:p>
        </p:txBody>
      </p:sp>
    </p:spTree>
    <p:extLst>
      <p:ext uri="{BB962C8B-B14F-4D97-AF65-F5344CB8AC3E}">
        <p14:creationId xmlns:p14="http://schemas.microsoft.com/office/powerpoint/2010/main" val="23014536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with Literature</a:t>
            </a:r>
            <a:endParaRPr lang="en-US" dirty="0"/>
          </a:p>
        </p:txBody>
      </p:sp>
      <p:sp>
        <p:nvSpPr>
          <p:cNvPr id="4" name="Slide Number Placeholder 3"/>
          <p:cNvSpPr>
            <a:spLocks noGrp="1"/>
          </p:cNvSpPr>
          <p:nvPr>
            <p:ph type="sldNum" sz="quarter" idx="12"/>
          </p:nvPr>
        </p:nvSpPr>
        <p:spPr/>
        <p:txBody>
          <a:bodyPr/>
          <a:lstStyle/>
          <a:p>
            <a:fld id="{D3AA40D0-1B2A-428C-8ACC-87F0ED3943C4}" type="slidenum">
              <a:rPr lang="en-US" smtClean="0"/>
              <a:t>36</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550637535"/>
              </p:ext>
            </p:extLst>
          </p:nvPr>
        </p:nvGraphicFramePr>
        <p:xfrm>
          <a:off x="6847280" y="2674299"/>
          <a:ext cx="4733721" cy="1854200"/>
        </p:xfrm>
        <a:graphic>
          <a:graphicData uri="http://schemas.openxmlformats.org/drawingml/2006/table">
            <a:tbl>
              <a:tblPr firstRow="1" bandRow="1">
                <a:tableStyleId>{5C22544A-7EE6-4342-B048-85BDC9FD1C3A}</a:tableStyleId>
              </a:tblPr>
              <a:tblGrid>
                <a:gridCol w="1327790">
                  <a:extLst>
                    <a:ext uri="{9D8B030D-6E8A-4147-A177-3AD203B41FA5}">
                      <a16:colId xmlns:a16="http://schemas.microsoft.com/office/drawing/2014/main" xmlns="" val="527463263"/>
                    </a:ext>
                  </a:extLst>
                </a:gridCol>
                <a:gridCol w="2009164">
                  <a:extLst>
                    <a:ext uri="{9D8B030D-6E8A-4147-A177-3AD203B41FA5}">
                      <a16:colId xmlns:a16="http://schemas.microsoft.com/office/drawing/2014/main" xmlns="" val="2806133420"/>
                    </a:ext>
                  </a:extLst>
                </a:gridCol>
                <a:gridCol w="1396767">
                  <a:extLst>
                    <a:ext uri="{9D8B030D-6E8A-4147-A177-3AD203B41FA5}">
                      <a16:colId xmlns:a16="http://schemas.microsoft.com/office/drawing/2014/main" xmlns="" val="1763815509"/>
                    </a:ext>
                  </a:extLst>
                </a:gridCol>
              </a:tblGrid>
              <a:tr h="370840">
                <a:tc>
                  <a:txBody>
                    <a:bodyPr/>
                    <a:lstStyle/>
                    <a:p>
                      <a:r>
                        <a:rPr lang="en-US" dirty="0" smtClean="0"/>
                        <a:t>Prediction</a:t>
                      </a:r>
                      <a:endParaRPr lang="en-US" dirty="0"/>
                    </a:p>
                  </a:txBody>
                  <a:tcPr/>
                </a:tc>
                <a:tc>
                  <a:txBody>
                    <a:bodyPr/>
                    <a:lstStyle/>
                    <a:p>
                      <a:r>
                        <a:rPr lang="en-US" dirty="0" smtClean="0"/>
                        <a:t>MAPE Prediction</a:t>
                      </a:r>
                      <a:endParaRPr lang="en-US" dirty="0"/>
                    </a:p>
                  </a:txBody>
                  <a:tcPr/>
                </a:tc>
                <a:tc>
                  <a:txBody>
                    <a:bodyPr/>
                    <a:lstStyle/>
                    <a:p>
                      <a:r>
                        <a:rPr lang="en-US" dirty="0" smtClean="0"/>
                        <a:t>Total</a:t>
                      </a:r>
                      <a:r>
                        <a:rPr lang="en-US" baseline="0" dirty="0" smtClean="0"/>
                        <a:t> MAPE</a:t>
                      </a:r>
                      <a:endParaRPr lang="en-US" dirty="0"/>
                    </a:p>
                  </a:txBody>
                  <a:tcPr/>
                </a:tc>
                <a:extLst>
                  <a:ext uri="{0D108BD9-81ED-4DB2-BD59-A6C34878D82A}">
                    <a16:rowId xmlns:a16="http://schemas.microsoft.com/office/drawing/2014/main" xmlns="" val="1488487013"/>
                  </a:ext>
                </a:extLst>
              </a:tr>
              <a:tr h="370840">
                <a:tc>
                  <a:txBody>
                    <a:bodyPr/>
                    <a:lstStyle/>
                    <a:p>
                      <a:r>
                        <a:rPr lang="en-US" dirty="0" smtClean="0"/>
                        <a:t>12h</a:t>
                      </a:r>
                      <a:endParaRPr lang="en-US" dirty="0"/>
                    </a:p>
                  </a:txBody>
                  <a:tcPr/>
                </a:tc>
                <a:tc>
                  <a:txBody>
                    <a:bodyPr/>
                    <a:lstStyle/>
                    <a:p>
                      <a:r>
                        <a:rPr lang="en-US" dirty="0" smtClean="0"/>
                        <a:t>7.26%</a:t>
                      </a:r>
                      <a:endParaRPr lang="en-US" dirty="0"/>
                    </a:p>
                  </a:txBody>
                  <a:tcPr/>
                </a:tc>
                <a:tc>
                  <a:txBody>
                    <a:bodyPr/>
                    <a:lstStyle/>
                    <a:p>
                      <a:r>
                        <a:rPr lang="en-US" dirty="0" smtClean="0"/>
                        <a:t>7.22%</a:t>
                      </a:r>
                      <a:endParaRPr lang="en-US" dirty="0"/>
                    </a:p>
                  </a:txBody>
                  <a:tcPr/>
                </a:tc>
                <a:extLst>
                  <a:ext uri="{0D108BD9-81ED-4DB2-BD59-A6C34878D82A}">
                    <a16:rowId xmlns:a16="http://schemas.microsoft.com/office/drawing/2014/main" xmlns="" val="3722836488"/>
                  </a:ext>
                </a:extLst>
              </a:tr>
              <a:tr h="370840">
                <a:tc>
                  <a:txBody>
                    <a:bodyPr/>
                    <a:lstStyle/>
                    <a:p>
                      <a:r>
                        <a:rPr lang="en-US" dirty="0" smtClean="0"/>
                        <a:t>24h</a:t>
                      </a:r>
                      <a:endParaRPr lang="en-US" dirty="0"/>
                    </a:p>
                  </a:txBody>
                  <a:tcPr/>
                </a:tc>
                <a:tc>
                  <a:txBody>
                    <a:bodyPr/>
                    <a:lstStyle/>
                    <a:p>
                      <a:r>
                        <a:rPr lang="en-US" dirty="0" smtClean="0"/>
                        <a:t>10.32%</a:t>
                      </a:r>
                      <a:endParaRPr lang="en-US" dirty="0"/>
                    </a:p>
                  </a:txBody>
                  <a:tcPr/>
                </a:tc>
                <a:tc>
                  <a:txBody>
                    <a:bodyPr/>
                    <a:lstStyle/>
                    <a:p>
                      <a:r>
                        <a:rPr lang="en-US" dirty="0" smtClean="0"/>
                        <a:t>10.32%</a:t>
                      </a:r>
                      <a:endParaRPr lang="en-US" dirty="0"/>
                    </a:p>
                  </a:txBody>
                  <a:tcPr/>
                </a:tc>
                <a:extLst>
                  <a:ext uri="{0D108BD9-81ED-4DB2-BD59-A6C34878D82A}">
                    <a16:rowId xmlns:a16="http://schemas.microsoft.com/office/drawing/2014/main" xmlns="" val="2235227199"/>
                  </a:ext>
                </a:extLst>
              </a:tr>
              <a:tr h="370840">
                <a:tc>
                  <a:txBody>
                    <a:bodyPr/>
                    <a:lstStyle/>
                    <a:p>
                      <a:r>
                        <a:rPr lang="en-US" dirty="0" smtClean="0"/>
                        <a:t>48h</a:t>
                      </a:r>
                      <a:endParaRPr lang="en-US" dirty="0"/>
                    </a:p>
                  </a:txBody>
                  <a:tcPr/>
                </a:tc>
                <a:tc>
                  <a:txBody>
                    <a:bodyPr/>
                    <a:lstStyle/>
                    <a:p>
                      <a:r>
                        <a:rPr lang="en-US" dirty="0" smtClean="0"/>
                        <a:t>13.38%</a:t>
                      </a:r>
                      <a:endParaRPr lang="en-US" dirty="0"/>
                    </a:p>
                  </a:txBody>
                  <a:tcPr/>
                </a:tc>
                <a:tc>
                  <a:txBody>
                    <a:bodyPr/>
                    <a:lstStyle/>
                    <a:p>
                      <a:r>
                        <a:rPr lang="en-US" dirty="0" smtClean="0"/>
                        <a:t>13.39%</a:t>
                      </a:r>
                      <a:endParaRPr lang="en-US" dirty="0"/>
                    </a:p>
                  </a:txBody>
                  <a:tcPr/>
                </a:tc>
                <a:extLst>
                  <a:ext uri="{0D108BD9-81ED-4DB2-BD59-A6C34878D82A}">
                    <a16:rowId xmlns:a16="http://schemas.microsoft.com/office/drawing/2014/main" xmlns="" val="1410694337"/>
                  </a:ext>
                </a:extLst>
              </a:tr>
              <a:tr h="370840">
                <a:tc>
                  <a:txBody>
                    <a:bodyPr/>
                    <a:lstStyle/>
                    <a:p>
                      <a:r>
                        <a:rPr lang="en-US" dirty="0" smtClean="0"/>
                        <a:t>1 week</a:t>
                      </a:r>
                      <a:endParaRPr lang="en-US" dirty="0"/>
                    </a:p>
                  </a:txBody>
                  <a:tcPr/>
                </a:tc>
                <a:tc>
                  <a:txBody>
                    <a:bodyPr/>
                    <a:lstStyle/>
                    <a:p>
                      <a:r>
                        <a:rPr lang="en-US" dirty="0" smtClean="0"/>
                        <a:t>17.25%</a:t>
                      </a:r>
                      <a:endParaRPr lang="en-US" dirty="0"/>
                    </a:p>
                  </a:txBody>
                  <a:tcPr/>
                </a:tc>
                <a:tc>
                  <a:txBody>
                    <a:bodyPr/>
                    <a:lstStyle/>
                    <a:p>
                      <a:r>
                        <a:rPr lang="en-US" dirty="0" smtClean="0"/>
                        <a:t>13.29%</a:t>
                      </a:r>
                      <a:endParaRPr lang="en-US" dirty="0"/>
                    </a:p>
                  </a:txBody>
                  <a:tcPr/>
                </a:tc>
                <a:extLst>
                  <a:ext uri="{0D108BD9-81ED-4DB2-BD59-A6C34878D82A}">
                    <a16:rowId xmlns:a16="http://schemas.microsoft.com/office/drawing/2014/main" xmlns="" val="241803270"/>
                  </a:ext>
                </a:extLst>
              </a:tr>
            </a:tbl>
          </a:graphicData>
        </a:graphic>
      </p:graphicFrame>
      <p:pic>
        <p:nvPicPr>
          <p:cNvPr id="6" name="Picture 5"/>
          <p:cNvPicPr>
            <a:picLocks noChangeAspect="1"/>
          </p:cNvPicPr>
          <p:nvPr/>
        </p:nvPicPr>
        <p:blipFill>
          <a:blip r:embed="rId2"/>
          <a:stretch>
            <a:fillRect/>
          </a:stretch>
        </p:blipFill>
        <p:spPr>
          <a:xfrm>
            <a:off x="28502" y="2516698"/>
            <a:ext cx="6281883" cy="3000900"/>
          </a:xfrm>
          <a:prstGeom prst="rect">
            <a:avLst/>
          </a:prstGeom>
        </p:spPr>
      </p:pic>
      <p:sp>
        <p:nvSpPr>
          <p:cNvPr id="7" name="Rectangle 6"/>
          <p:cNvSpPr/>
          <p:nvPr/>
        </p:nvSpPr>
        <p:spPr>
          <a:xfrm>
            <a:off x="40547" y="6511603"/>
            <a:ext cx="6305726" cy="246221"/>
          </a:xfrm>
          <a:prstGeom prst="rect">
            <a:avLst/>
          </a:prstGeom>
        </p:spPr>
        <p:txBody>
          <a:bodyPr wrap="square">
            <a:spAutoFit/>
          </a:bodyPr>
          <a:lstStyle/>
          <a:p>
            <a:pPr fontAlgn="ctr"/>
            <a:r>
              <a:rPr lang="fr-FR" sz="1000" dirty="0">
                <a:latin typeface="Roboto"/>
              </a:rPr>
              <a:t>IEEE Transactions on Intelligent Transportation </a:t>
            </a:r>
            <a:r>
              <a:rPr lang="fr-FR" sz="1000" dirty="0" err="1">
                <a:latin typeface="Roboto"/>
              </a:rPr>
              <a:t>Systems</a:t>
            </a:r>
            <a:r>
              <a:rPr lang="fr-FR" sz="1000" dirty="0">
                <a:latin typeface="Roboto"/>
              </a:rPr>
              <a:t> 14(3):</a:t>
            </a:r>
            <a:r>
              <a:rPr lang="fr-FR" sz="1000" dirty="0" smtClean="0">
                <a:latin typeface="Roboto"/>
              </a:rPr>
              <a:t>1393-1402 DOI</a:t>
            </a:r>
            <a:r>
              <a:rPr lang="fr-FR" sz="1000" dirty="0">
                <a:latin typeface="Roboto"/>
              </a:rPr>
              <a:t>: </a:t>
            </a:r>
            <a:r>
              <a:rPr lang="fr-FR" sz="1000" dirty="0" smtClean="0">
                <a:latin typeface="Roboto"/>
              </a:rPr>
              <a:t>10.1109/TITS.2013.2262376</a:t>
            </a:r>
            <a:endParaRPr lang="fr-FR" sz="1000" b="0" i="0" dirty="0">
              <a:effectLst/>
              <a:latin typeface="Roboto"/>
            </a:endParaRPr>
          </a:p>
        </p:txBody>
      </p:sp>
      <p:sp>
        <p:nvSpPr>
          <p:cNvPr id="8" name="TextBox 7"/>
          <p:cNvSpPr txBox="1"/>
          <p:nvPr/>
        </p:nvSpPr>
        <p:spPr>
          <a:xfrm>
            <a:off x="7751428" y="2239861"/>
            <a:ext cx="2814506" cy="369332"/>
          </a:xfrm>
          <a:prstGeom prst="rect">
            <a:avLst/>
          </a:prstGeom>
          <a:noFill/>
        </p:spPr>
        <p:txBody>
          <a:bodyPr wrap="square" rtlCol="0">
            <a:spAutoFit/>
          </a:bodyPr>
          <a:lstStyle/>
          <a:p>
            <a:r>
              <a:rPr lang="en-US" dirty="0" smtClean="0"/>
              <a:t>Random Forest Model</a:t>
            </a:r>
            <a:endParaRPr lang="en-US" dirty="0"/>
          </a:p>
        </p:txBody>
      </p:sp>
      <p:sp>
        <p:nvSpPr>
          <p:cNvPr id="9" name="TextBox 8"/>
          <p:cNvSpPr txBox="1"/>
          <p:nvPr/>
        </p:nvSpPr>
        <p:spPr>
          <a:xfrm>
            <a:off x="1581325" y="2030028"/>
            <a:ext cx="2655115" cy="369332"/>
          </a:xfrm>
          <a:prstGeom prst="rect">
            <a:avLst/>
          </a:prstGeom>
          <a:noFill/>
        </p:spPr>
        <p:txBody>
          <a:bodyPr wrap="square" rtlCol="0">
            <a:spAutoFit/>
          </a:bodyPr>
          <a:lstStyle/>
          <a:p>
            <a:r>
              <a:rPr lang="en-US" dirty="0" smtClean="0"/>
              <a:t>Results from literature</a:t>
            </a:r>
            <a:endParaRPr lang="en-US" dirty="0"/>
          </a:p>
        </p:txBody>
      </p:sp>
      <p:sp>
        <p:nvSpPr>
          <p:cNvPr id="10" name="TextBox 9"/>
          <p:cNvSpPr txBox="1"/>
          <p:nvPr/>
        </p:nvSpPr>
        <p:spPr>
          <a:xfrm>
            <a:off x="6955404" y="4939053"/>
            <a:ext cx="4517471" cy="1200329"/>
          </a:xfrm>
          <a:prstGeom prst="rect">
            <a:avLst/>
          </a:prstGeom>
          <a:noFill/>
        </p:spPr>
        <p:txBody>
          <a:bodyPr wrap="square" rtlCol="0">
            <a:spAutoFit/>
          </a:bodyPr>
          <a:lstStyle/>
          <a:p>
            <a:r>
              <a:rPr lang="en-US" dirty="0" smtClean="0"/>
              <a:t>The random forest model developed here seems to outperform the ensemble method developed in the publication</a:t>
            </a:r>
            <a:endParaRPr lang="en-US" dirty="0"/>
          </a:p>
        </p:txBody>
      </p:sp>
    </p:spTree>
    <p:extLst>
      <p:ext uri="{BB962C8B-B14F-4D97-AF65-F5344CB8AC3E}">
        <p14:creationId xmlns:p14="http://schemas.microsoft.com/office/powerpoint/2010/main" val="4291654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Description</a:t>
            </a:r>
            <a:endParaRPr lang="en-US" dirty="0"/>
          </a:p>
        </p:txBody>
      </p:sp>
      <p:sp>
        <p:nvSpPr>
          <p:cNvPr id="3" name="Content Placeholder 2"/>
          <p:cNvSpPr>
            <a:spLocks noGrp="1"/>
          </p:cNvSpPr>
          <p:nvPr>
            <p:ph idx="1"/>
          </p:nvPr>
        </p:nvSpPr>
        <p:spPr/>
        <p:txBody>
          <a:bodyPr>
            <a:normAutofit fontScale="85000" lnSpcReduction="20000"/>
          </a:bodyPr>
          <a:lstStyle/>
          <a:p>
            <a:r>
              <a:rPr lang="en-US" b="1" dirty="0"/>
              <a:t>TRIP_ID:</a:t>
            </a:r>
            <a:r>
              <a:rPr lang="en-US" dirty="0"/>
              <a:t> (String) It contains a unique identifier for each trip;</a:t>
            </a:r>
          </a:p>
          <a:p>
            <a:r>
              <a:rPr lang="en-US" b="1" dirty="0"/>
              <a:t>CALL_TYPE:</a:t>
            </a:r>
            <a:r>
              <a:rPr lang="en-US" dirty="0"/>
              <a:t> (char) It identifies the way used to demand this service. It may contain one of three possible values:</a:t>
            </a:r>
          </a:p>
          <a:p>
            <a:pPr lvl="1"/>
            <a:r>
              <a:rPr lang="en-US" dirty="0"/>
              <a:t>'A' if this trip was dispatched from the central;</a:t>
            </a:r>
          </a:p>
          <a:p>
            <a:pPr lvl="1"/>
            <a:r>
              <a:rPr lang="en-US" dirty="0"/>
              <a:t>'B' if this trip was demanded directly to a taxi driver at a specific stand;</a:t>
            </a:r>
          </a:p>
          <a:p>
            <a:pPr lvl="1"/>
            <a:r>
              <a:rPr lang="en-US" dirty="0"/>
              <a:t>'C' otherwise (i.e. a trip demanded on a random street).</a:t>
            </a:r>
          </a:p>
          <a:p>
            <a:r>
              <a:rPr lang="en-US" b="1" dirty="0"/>
              <a:t>ORIGIN_CALL:</a:t>
            </a:r>
            <a:r>
              <a:rPr lang="en-US" dirty="0"/>
              <a:t> (integer) It contains a unique identifier for each phone number which was used to demand, at least, one service. It identifies the trip's customer if CALL_TYPE='A'. Otherwise, it assumes a NULL value;</a:t>
            </a:r>
          </a:p>
          <a:p>
            <a:r>
              <a:rPr lang="en-US" b="1" dirty="0"/>
              <a:t>ORIGIN_STAND:</a:t>
            </a:r>
            <a:r>
              <a:rPr lang="en-US" dirty="0"/>
              <a:t> (integer): It contains a unique identifier for the taxi stand. It identifies the starting point of the trip if CALL_TYPE='B'. Otherwise, it assumes a NULL value;</a:t>
            </a:r>
          </a:p>
          <a:p>
            <a:r>
              <a:rPr lang="en-US" b="1" dirty="0"/>
              <a:t>TAXI_ID:</a:t>
            </a:r>
            <a:r>
              <a:rPr lang="en-US" dirty="0"/>
              <a:t> (integer): It contains a unique identifier for the taxi driver that performed each trip;</a:t>
            </a:r>
          </a:p>
          <a:p>
            <a:r>
              <a:rPr lang="en-US" b="1" dirty="0"/>
              <a:t>TIMESTAMP:</a:t>
            </a:r>
            <a:r>
              <a:rPr lang="en-US" dirty="0"/>
              <a:t> (integer) Unix Timestamp (in seconds). It identifies the trip's start;</a:t>
            </a:r>
          </a:p>
          <a:p>
            <a:endParaRPr lang="en-US" dirty="0"/>
          </a:p>
        </p:txBody>
      </p:sp>
      <p:sp>
        <p:nvSpPr>
          <p:cNvPr id="4" name="Slide Number Placeholder 3"/>
          <p:cNvSpPr>
            <a:spLocks noGrp="1"/>
          </p:cNvSpPr>
          <p:nvPr>
            <p:ph type="sldNum" sz="quarter" idx="12"/>
          </p:nvPr>
        </p:nvSpPr>
        <p:spPr/>
        <p:txBody>
          <a:bodyPr/>
          <a:lstStyle/>
          <a:p>
            <a:fld id="{D3AA40D0-1B2A-428C-8ACC-87F0ED3943C4}" type="slidenum">
              <a:rPr lang="en-US" smtClean="0"/>
              <a:t>4</a:t>
            </a:fld>
            <a:endParaRPr lang="en-US"/>
          </a:p>
        </p:txBody>
      </p:sp>
    </p:spTree>
    <p:extLst>
      <p:ext uri="{BB962C8B-B14F-4D97-AF65-F5344CB8AC3E}">
        <p14:creationId xmlns:p14="http://schemas.microsoft.com/office/powerpoint/2010/main" val="2055232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Description (</a:t>
            </a:r>
            <a:r>
              <a:rPr lang="en-US" dirty="0" err="1" smtClean="0"/>
              <a:t>cont</a:t>
            </a:r>
            <a:r>
              <a:rPr lang="en-US" dirty="0" smtClean="0"/>
              <a:t>)</a:t>
            </a:r>
            <a:endParaRPr lang="en-US" dirty="0"/>
          </a:p>
        </p:txBody>
      </p:sp>
      <p:sp>
        <p:nvSpPr>
          <p:cNvPr id="3" name="Content Placeholder 2"/>
          <p:cNvSpPr>
            <a:spLocks noGrp="1"/>
          </p:cNvSpPr>
          <p:nvPr>
            <p:ph idx="1"/>
          </p:nvPr>
        </p:nvSpPr>
        <p:spPr/>
        <p:txBody>
          <a:bodyPr>
            <a:normAutofit lnSpcReduction="10000"/>
          </a:bodyPr>
          <a:lstStyle/>
          <a:p>
            <a:r>
              <a:rPr lang="en-US" b="1" dirty="0"/>
              <a:t>DAYTYPE:</a:t>
            </a:r>
            <a:r>
              <a:rPr lang="en-US" dirty="0"/>
              <a:t> (char) It identifies the </a:t>
            </a:r>
            <a:r>
              <a:rPr lang="en-US" dirty="0" err="1"/>
              <a:t>daytype</a:t>
            </a:r>
            <a:r>
              <a:rPr lang="en-US" dirty="0"/>
              <a:t> of the trip's start. It assumes one of three possible values:</a:t>
            </a:r>
          </a:p>
          <a:p>
            <a:pPr lvl="1"/>
            <a:r>
              <a:rPr lang="en-US" dirty="0"/>
              <a:t>'B' if this trip started on a holiday or any other special day (i.e. extending holidays, floating holidays, etc.);</a:t>
            </a:r>
          </a:p>
          <a:p>
            <a:pPr lvl="1"/>
            <a:r>
              <a:rPr lang="en-US" dirty="0"/>
              <a:t>'C' if the trip started on a day before a type-B day;</a:t>
            </a:r>
          </a:p>
          <a:p>
            <a:pPr lvl="1"/>
            <a:r>
              <a:rPr lang="en-US" dirty="0"/>
              <a:t>'A' otherwise (i.e. a normal day, workday or weekend).</a:t>
            </a:r>
          </a:p>
          <a:p>
            <a:r>
              <a:rPr lang="en-US" b="1" dirty="0"/>
              <a:t>POLYLINE:</a:t>
            </a:r>
            <a:r>
              <a:rPr lang="en-US" dirty="0"/>
              <a:t> (String): It contains a list of GPS coordinates (i.e. WGS84 format) mapped as a string. The beginning and the end of the string are identified with brackets (i.e. [ and ], respectively). Each pair of coordinates is also identified by the same brackets as [LONGITUDE, LATITUDE]. This list contains one pair of coordinates for each 15 seconds of trip. The last list item corresponds to the trip's destination while the first one represents its start;</a:t>
            </a:r>
          </a:p>
          <a:p>
            <a:endParaRPr lang="en-US" dirty="0"/>
          </a:p>
        </p:txBody>
      </p:sp>
      <p:sp>
        <p:nvSpPr>
          <p:cNvPr id="4" name="Slide Number Placeholder 3"/>
          <p:cNvSpPr>
            <a:spLocks noGrp="1"/>
          </p:cNvSpPr>
          <p:nvPr>
            <p:ph type="sldNum" sz="quarter" idx="12"/>
          </p:nvPr>
        </p:nvSpPr>
        <p:spPr/>
        <p:txBody>
          <a:bodyPr/>
          <a:lstStyle/>
          <a:p>
            <a:fld id="{D3AA40D0-1B2A-428C-8ACC-87F0ED3943C4}" type="slidenum">
              <a:rPr lang="en-US" smtClean="0"/>
              <a:t>5</a:t>
            </a:fld>
            <a:endParaRPr lang="en-US"/>
          </a:p>
        </p:txBody>
      </p:sp>
    </p:spTree>
    <p:extLst>
      <p:ext uri="{BB962C8B-B14F-4D97-AF65-F5344CB8AC3E}">
        <p14:creationId xmlns:p14="http://schemas.microsoft.com/office/powerpoint/2010/main" val="42075705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Description</a:t>
            </a:r>
            <a:endParaRPr lang="en-US" dirty="0"/>
          </a:p>
        </p:txBody>
      </p:sp>
      <p:sp>
        <p:nvSpPr>
          <p:cNvPr id="3" name="Content Placeholder 2"/>
          <p:cNvSpPr>
            <a:spLocks noGrp="1"/>
          </p:cNvSpPr>
          <p:nvPr>
            <p:ph idx="1"/>
          </p:nvPr>
        </p:nvSpPr>
        <p:spPr/>
        <p:txBody>
          <a:bodyPr/>
          <a:lstStyle/>
          <a:p>
            <a:r>
              <a:rPr lang="en-US" dirty="0" smtClean="0"/>
              <a:t>Use historical data to predict the amount of taxi trips that will happen on a given hour.</a:t>
            </a:r>
          </a:p>
          <a:p>
            <a:r>
              <a:rPr lang="en-US" dirty="0" smtClean="0"/>
              <a:t>Training will be done on rolling 1 month window of data and the model will be updated daily.</a:t>
            </a:r>
          </a:p>
          <a:p>
            <a:r>
              <a:rPr lang="en-US" dirty="0" smtClean="0"/>
              <a:t>Goodness of fit will be determined by mean absolute percentage error (MAPE)</a:t>
            </a:r>
          </a:p>
          <a:p>
            <a:r>
              <a:rPr lang="en-US" dirty="0" smtClean="0"/>
              <a:t>Goodness of fit will be measured and compared for fitted data, predicted data and the combination of predicted and training data.</a:t>
            </a:r>
          </a:p>
          <a:p>
            <a:r>
              <a:rPr lang="en-US" dirty="0" smtClean="0"/>
              <a:t>8 hour, day, 12 hour and 1 day predictions will be calculated and compared for each model.</a:t>
            </a:r>
            <a:endParaRPr lang="en-US" dirty="0"/>
          </a:p>
        </p:txBody>
      </p:sp>
      <p:sp>
        <p:nvSpPr>
          <p:cNvPr id="4" name="Slide Number Placeholder 3"/>
          <p:cNvSpPr>
            <a:spLocks noGrp="1"/>
          </p:cNvSpPr>
          <p:nvPr>
            <p:ph type="sldNum" sz="quarter" idx="12"/>
          </p:nvPr>
        </p:nvSpPr>
        <p:spPr/>
        <p:txBody>
          <a:bodyPr/>
          <a:lstStyle/>
          <a:p>
            <a:fld id="{D3AA40D0-1B2A-428C-8ACC-87F0ED3943C4}" type="slidenum">
              <a:rPr lang="en-US" smtClean="0"/>
              <a:t>6</a:t>
            </a:fld>
            <a:endParaRPr lang="en-US"/>
          </a:p>
        </p:txBody>
      </p:sp>
    </p:spTree>
    <p:extLst>
      <p:ext uri="{BB962C8B-B14F-4D97-AF65-F5344CB8AC3E}">
        <p14:creationId xmlns:p14="http://schemas.microsoft.com/office/powerpoint/2010/main" val="3261213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Baseline comparison</a:t>
            </a:r>
            <a:endParaRPr lang="en-US" dirty="0"/>
          </a:p>
        </p:txBody>
      </p:sp>
      <p:sp>
        <p:nvSpPr>
          <p:cNvPr id="4" name="Slide Number Placeholder 3"/>
          <p:cNvSpPr>
            <a:spLocks noGrp="1"/>
          </p:cNvSpPr>
          <p:nvPr>
            <p:ph type="sldNum" sz="quarter" idx="12"/>
          </p:nvPr>
        </p:nvSpPr>
        <p:spPr/>
        <p:txBody>
          <a:bodyPr/>
          <a:lstStyle/>
          <a:p>
            <a:fld id="{D3AA40D0-1B2A-428C-8ACC-87F0ED3943C4}" type="slidenum">
              <a:rPr lang="en-US" smtClean="0"/>
              <a:t>7</a:t>
            </a:fld>
            <a:endParaRPr lang="en-US"/>
          </a:p>
        </p:txBody>
      </p:sp>
      <p:pic>
        <p:nvPicPr>
          <p:cNvPr id="5" name="Picture 4"/>
          <p:cNvPicPr>
            <a:picLocks noChangeAspect="1"/>
          </p:cNvPicPr>
          <p:nvPr/>
        </p:nvPicPr>
        <p:blipFill>
          <a:blip r:embed="rId2"/>
          <a:stretch>
            <a:fillRect/>
          </a:stretch>
        </p:blipFill>
        <p:spPr>
          <a:xfrm>
            <a:off x="403128" y="1564547"/>
            <a:ext cx="6281883" cy="3000900"/>
          </a:xfrm>
          <a:prstGeom prst="rect">
            <a:avLst/>
          </a:prstGeom>
        </p:spPr>
      </p:pic>
      <p:sp>
        <p:nvSpPr>
          <p:cNvPr id="6" name="TextBox 5"/>
          <p:cNvSpPr txBox="1"/>
          <p:nvPr/>
        </p:nvSpPr>
        <p:spPr>
          <a:xfrm>
            <a:off x="7060746" y="1564547"/>
            <a:ext cx="4675452" cy="3139321"/>
          </a:xfrm>
          <a:prstGeom prst="rect">
            <a:avLst/>
          </a:prstGeom>
          <a:noFill/>
        </p:spPr>
        <p:txBody>
          <a:bodyPr wrap="square" rtlCol="0">
            <a:spAutoFit/>
          </a:bodyPr>
          <a:lstStyle/>
          <a:p>
            <a:pPr marL="285750" indent="-285750">
              <a:buFont typeface="Arial" panose="020B0604020202020204" pitchFamily="34" charset="0"/>
              <a:buChar char="•"/>
            </a:pPr>
            <a:r>
              <a:rPr lang="en-US" dirty="0" smtClean="0"/>
              <a:t>Moreira-Matias et al. published a machine learning ensemble on this data set.</a:t>
            </a:r>
          </a:p>
          <a:p>
            <a:pPr marL="285750" indent="-285750">
              <a:buFont typeface="Arial" panose="020B0604020202020204" pitchFamily="34" charset="0"/>
              <a:buChar char="•"/>
            </a:pPr>
            <a:r>
              <a:rPr lang="en-US" dirty="0" smtClean="0"/>
              <a:t>They created a </a:t>
            </a:r>
            <a:r>
              <a:rPr lang="en-US" dirty="0" err="1" smtClean="0"/>
              <a:t>heterogeneuous</a:t>
            </a:r>
            <a:r>
              <a:rPr lang="en-US" dirty="0" smtClean="0"/>
              <a:t> ensemble method to improve prediction of taxi trips per hour</a:t>
            </a:r>
          </a:p>
          <a:p>
            <a:pPr marL="285750" indent="-285750">
              <a:buFont typeface="Arial" panose="020B0604020202020204" pitchFamily="34" charset="0"/>
              <a:buChar char="•"/>
            </a:pPr>
            <a:r>
              <a:rPr lang="en-US" dirty="0" smtClean="0"/>
              <a:t>Data is not completely comparable because data treatment and training and test sets were not the same, but it serves as a baseline estimate of the models.</a:t>
            </a:r>
            <a:endParaRPr lang="en-US" dirty="0"/>
          </a:p>
        </p:txBody>
      </p:sp>
      <p:sp>
        <p:nvSpPr>
          <p:cNvPr id="7" name="Rectangle 6"/>
          <p:cNvSpPr/>
          <p:nvPr/>
        </p:nvSpPr>
        <p:spPr>
          <a:xfrm>
            <a:off x="40546" y="6511603"/>
            <a:ext cx="6783897" cy="246221"/>
          </a:xfrm>
          <a:prstGeom prst="rect">
            <a:avLst/>
          </a:prstGeom>
        </p:spPr>
        <p:txBody>
          <a:bodyPr wrap="square">
            <a:spAutoFit/>
          </a:bodyPr>
          <a:lstStyle/>
          <a:p>
            <a:pPr fontAlgn="ctr"/>
            <a:r>
              <a:rPr lang="fr-FR" sz="1000" dirty="0">
                <a:latin typeface="Roboto"/>
              </a:rPr>
              <a:t>IEEE Transactions on Intelligent Transportation </a:t>
            </a:r>
            <a:r>
              <a:rPr lang="fr-FR" sz="1000" dirty="0" err="1">
                <a:latin typeface="Roboto"/>
              </a:rPr>
              <a:t>Systems</a:t>
            </a:r>
            <a:r>
              <a:rPr lang="fr-FR" sz="1000" dirty="0">
                <a:latin typeface="Roboto"/>
              </a:rPr>
              <a:t> 14(3):</a:t>
            </a:r>
            <a:r>
              <a:rPr lang="fr-FR" sz="1000" dirty="0" smtClean="0">
                <a:latin typeface="Roboto"/>
              </a:rPr>
              <a:t>1393-1402 DOI</a:t>
            </a:r>
            <a:r>
              <a:rPr lang="fr-FR" sz="1000" dirty="0">
                <a:latin typeface="Roboto"/>
              </a:rPr>
              <a:t>: </a:t>
            </a:r>
            <a:r>
              <a:rPr lang="fr-FR" sz="1000" dirty="0" smtClean="0">
                <a:latin typeface="Roboto"/>
              </a:rPr>
              <a:t>10.1109/TITS.2013.2262376</a:t>
            </a:r>
            <a:endParaRPr lang="fr-FR" sz="1000" b="0" i="0" dirty="0">
              <a:effectLst/>
              <a:latin typeface="Roboto"/>
            </a:endParaRPr>
          </a:p>
        </p:txBody>
      </p:sp>
    </p:spTree>
    <p:extLst>
      <p:ext uri="{BB962C8B-B14F-4D97-AF65-F5344CB8AC3E}">
        <p14:creationId xmlns:p14="http://schemas.microsoft.com/office/powerpoint/2010/main" val="591850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techniques</a:t>
            </a:r>
            <a:endParaRPr lang="en-US" dirty="0"/>
          </a:p>
        </p:txBody>
      </p:sp>
      <p:sp>
        <p:nvSpPr>
          <p:cNvPr id="4" name="Slide Number Placeholder 3"/>
          <p:cNvSpPr>
            <a:spLocks noGrp="1"/>
          </p:cNvSpPr>
          <p:nvPr>
            <p:ph type="sldNum" sz="quarter" idx="12"/>
          </p:nvPr>
        </p:nvSpPr>
        <p:spPr/>
        <p:txBody>
          <a:bodyPr/>
          <a:lstStyle/>
          <a:p>
            <a:fld id="{D3AA40D0-1B2A-428C-8ACC-87F0ED3943C4}" type="slidenum">
              <a:rPr lang="en-US" smtClean="0"/>
              <a:t>8</a:t>
            </a:fld>
            <a:endParaRPr lang="en-US"/>
          </a:p>
        </p:txBody>
      </p:sp>
      <p:pic>
        <p:nvPicPr>
          <p:cNvPr id="5" name="Picture 4"/>
          <p:cNvPicPr>
            <a:picLocks noChangeAspect="1"/>
          </p:cNvPicPr>
          <p:nvPr/>
        </p:nvPicPr>
        <p:blipFill>
          <a:blip r:embed="rId2"/>
          <a:stretch>
            <a:fillRect/>
          </a:stretch>
        </p:blipFill>
        <p:spPr>
          <a:xfrm>
            <a:off x="1262543" y="1412988"/>
            <a:ext cx="8542593" cy="2290750"/>
          </a:xfrm>
          <a:prstGeom prst="rect">
            <a:avLst/>
          </a:prstGeom>
        </p:spPr>
      </p:pic>
      <p:sp>
        <p:nvSpPr>
          <p:cNvPr id="6" name="TextBox 5"/>
          <p:cNvSpPr txBox="1"/>
          <p:nvPr/>
        </p:nvSpPr>
        <p:spPr>
          <a:xfrm>
            <a:off x="0" y="3810958"/>
            <a:ext cx="12096924" cy="286232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Training data is </a:t>
            </a:r>
            <a:r>
              <a:rPr lang="en-US" dirty="0"/>
              <a:t>1.80 GB with </a:t>
            </a:r>
            <a:r>
              <a:rPr lang="en-US" dirty="0" smtClean="0"/>
              <a:t>1,710,670 rows and 9 columns. Loading this into memory would require ~3.6GB RAM.</a:t>
            </a:r>
          </a:p>
          <a:p>
            <a:pPr marL="285750" indent="-285750">
              <a:buFont typeface="Arial" panose="020B0604020202020204" pitchFamily="34" charset="0"/>
              <a:buChar char="•"/>
            </a:pPr>
            <a:r>
              <a:rPr lang="en-US" dirty="0" smtClean="0"/>
              <a:t>In order to solve the problem, time data and number of trips are needed. Since the number of trips is equal to the number of rows, the information required can be obtained by only loading the column containing the timestamps. This requires 13.1MB of RAM. </a:t>
            </a:r>
          </a:p>
          <a:p>
            <a:pPr marL="285750" indent="-285750">
              <a:buFont typeface="Arial" panose="020B0604020202020204" pitchFamily="34" charset="0"/>
              <a:buChar char="•"/>
            </a:pPr>
            <a:r>
              <a:rPr lang="en-US" dirty="0" smtClean="0"/>
              <a:t>A column assigning a value of 1 to each entry is created. 1 timestamp = 1 trip. This doubles the memory requirement to 26.2MB of RAM.</a:t>
            </a:r>
          </a:p>
          <a:p>
            <a:pPr marL="285750" indent="-285750">
              <a:buFont typeface="Arial" panose="020B0604020202020204" pitchFamily="34" charset="0"/>
              <a:buChar char="•"/>
            </a:pPr>
            <a:r>
              <a:rPr lang="en-US" dirty="0" smtClean="0"/>
              <a:t>The timestamp is made into the index of the </a:t>
            </a:r>
            <a:r>
              <a:rPr lang="en-US" dirty="0" err="1" smtClean="0"/>
              <a:t>dataframe</a:t>
            </a:r>
            <a:r>
              <a:rPr lang="en-US" dirty="0" smtClean="0"/>
              <a:t> and then the data is resampled into hourly data. </a:t>
            </a:r>
          </a:p>
          <a:p>
            <a:pPr marL="285750" indent="-285750">
              <a:buFont typeface="Arial" panose="020B0604020202020204" pitchFamily="34" charset="0"/>
              <a:buChar char="•"/>
            </a:pPr>
            <a:r>
              <a:rPr lang="en-US" dirty="0" smtClean="0"/>
              <a:t>The summation is performed by pandas in order to use the speed advantages provided by vectorization of the data. Final RAM requirements: 136.9kB.</a:t>
            </a:r>
            <a:endParaRPr lang="en-US" dirty="0"/>
          </a:p>
        </p:txBody>
      </p:sp>
    </p:spTree>
    <p:extLst>
      <p:ext uri="{BB962C8B-B14F-4D97-AF65-F5344CB8AC3E}">
        <p14:creationId xmlns:p14="http://schemas.microsoft.com/office/powerpoint/2010/main" val="1084465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Exploratory Data Analysis</a:t>
            </a:r>
            <a:endParaRPr lang="en-US" dirty="0"/>
          </a:p>
        </p:txBody>
      </p:sp>
      <p:sp>
        <p:nvSpPr>
          <p:cNvPr id="4" name="Slide Number Placeholder 3"/>
          <p:cNvSpPr>
            <a:spLocks noGrp="1"/>
          </p:cNvSpPr>
          <p:nvPr>
            <p:ph type="sldNum" sz="quarter" idx="12"/>
          </p:nvPr>
        </p:nvSpPr>
        <p:spPr/>
        <p:txBody>
          <a:bodyPr/>
          <a:lstStyle/>
          <a:p>
            <a:fld id="{D3AA40D0-1B2A-428C-8ACC-87F0ED3943C4}" type="slidenum">
              <a:rPr lang="en-US" smtClean="0"/>
              <a:t>9</a:t>
            </a:fld>
            <a:endParaRPr lang="en-US"/>
          </a:p>
        </p:txBody>
      </p:sp>
    </p:spTree>
    <p:extLst>
      <p:ext uri="{BB962C8B-B14F-4D97-AF65-F5344CB8AC3E}">
        <p14:creationId xmlns:p14="http://schemas.microsoft.com/office/powerpoint/2010/main" val="34817314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2321</TotalTime>
  <Words>1394</Words>
  <Application>Microsoft Office PowerPoint</Application>
  <PresentationFormat>Widescreen</PresentationFormat>
  <Paragraphs>292</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Century Gothic</vt:lpstr>
      <vt:lpstr>Roboto</vt:lpstr>
      <vt:lpstr>Wingdings 3</vt:lpstr>
      <vt:lpstr>Ion</vt:lpstr>
      <vt:lpstr>Time Series Analysis and Predictions</vt:lpstr>
      <vt:lpstr>Table of Contents</vt:lpstr>
      <vt:lpstr>Dataset Description</vt:lpstr>
      <vt:lpstr>Column Description</vt:lpstr>
      <vt:lpstr>Column Description (cont)</vt:lpstr>
      <vt:lpstr>Problem Description</vt:lpstr>
      <vt:lpstr>Baseline comparison</vt:lpstr>
      <vt:lpstr>Big Data techniques</vt:lpstr>
      <vt:lpstr>Exploratory Data Analysis</vt:lpstr>
      <vt:lpstr>Data Exploration</vt:lpstr>
      <vt:lpstr>Augmented Dicky Fuller Test</vt:lpstr>
      <vt:lpstr>Autocorrelation plot</vt:lpstr>
      <vt:lpstr>Model Building</vt:lpstr>
      <vt:lpstr>Holt-Winters Method</vt:lpstr>
      <vt:lpstr>Holt-Winters Method</vt:lpstr>
      <vt:lpstr>Holt Winters Method</vt:lpstr>
      <vt:lpstr>Holt Winters Method</vt:lpstr>
      <vt:lpstr>SARIMA Model</vt:lpstr>
      <vt:lpstr>SARIMA Model</vt:lpstr>
      <vt:lpstr>SARIMA Model</vt:lpstr>
      <vt:lpstr>SARIMA Model</vt:lpstr>
      <vt:lpstr>SARIMA Results</vt:lpstr>
      <vt:lpstr>Linear Regression</vt:lpstr>
      <vt:lpstr>Linear Regression</vt:lpstr>
      <vt:lpstr>Linear Regression</vt:lpstr>
      <vt:lpstr>Linear Regression</vt:lpstr>
      <vt:lpstr>Linear Regression</vt:lpstr>
      <vt:lpstr>Linear Regression</vt:lpstr>
      <vt:lpstr>Linear Regression</vt:lpstr>
      <vt:lpstr>Linear Regression Model</vt:lpstr>
      <vt:lpstr>Random Forest</vt:lpstr>
      <vt:lpstr>Random Forest</vt:lpstr>
      <vt:lpstr>Random Forest</vt:lpstr>
      <vt:lpstr>Comparison Between Models and Literature</vt:lpstr>
      <vt:lpstr>Model Comparison</vt:lpstr>
      <vt:lpstr>Comparison with Literature</vt:lpstr>
    </vt:vector>
  </TitlesOfParts>
  <Company>Massachusetts Institute of Technology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 Structure Descriptors for Material Design in Electrocatalysis</dc:title>
  <dc:creator>Juan Corchado Garcia</dc:creator>
  <cp:lastModifiedBy>Juan Corchado</cp:lastModifiedBy>
  <cp:revision>54</cp:revision>
  <dcterms:created xsi:type="dcterms:W3CDTF">2018-04-15T17:00:15Z</dcterms:created>
  <dcterms:modified xsi:type="dcterms:W3CDTF">2018-07-02T19:51:16Z</dcterms:modified>
</cp:coreProperties>
</file>